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</p:sldIdLst>
  <p:sldSz cx="18288000" cy="10287000"/>
  <p:notesSz cx="6858000" cy="9144000"/>
  <p:embeddedFontLst>
    <p:embeddedFont>
      <p:font typeface="29LT Bukra Wide SemiBold" panose="020B0604020202020204" charset="-78"/>
      <p:regular r:id="rId6"/>
    </p:embeddedFont>
    <p:embeddedFont>
      <p:font typeface="Cairo" panose="020B0604020202020204" charset="0"/>
      <p:regular r:id="rId7"/>
    </p:embeddedFont>
    <p:embeddedFont>
      <p:font typeface="Cairo Bold" panose="020B0604020202020204" charset="-7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80A7B-CFCB-B464-69E2-0D7055603F9D}" v="40" dt="2024-12-07T11:22:12.040"/>
    <p1510:client id="{EDC3BEBB-7777-365B-44E6-570F44E2D2C2}" v="68" dt="2024-12-08T08:41:03.757"/>
    <p1510:client id="{EFE877D7-0307-A6E9-9F8C-BA3A4565C77E}" v="138" dt="2024-12-08T08:29:51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18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89330"/>
              </p:ext>
            </p:extLst>
          </p:nvPr>
        </p:nvGraphicFramePr>
        <p:xfrm>
          <a:off x="4067710" y="1872381"/>
          <a:ext cx="14051418" cy="7955964"/>
        </p:xfrm>
        <a:graphic>
          <a:graphicData uri="http://schemas.openxmlformats.org/drawingml/2006/table">
            <a:tbl>
              <a:tblPr rtl="1"/>
              <a:tblGrid>
                <a:gridCol w="203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7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404">
                <a:tc>
                  <a:txBody>
                    <a:bodyPr/>
                    <a:lstStyle/>
                    <a:p>
                      <a:pPr algn="ctr" rtl="1">
                        <a:lnSpc>
                          <a:spcPts val="1615"/>
                        </a:lnSpc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الاحد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الاثنين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الثلاثاء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الاربعاء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الخميس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32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cs typeface="29LT Bukra Wide SemiBold"/>
                        </a:rPr>
                        <a:t>الجمعة</a:t>
                      </a:r>
                      <a:endParaRPr lang="en-US" sz="1550" dirty="0" err="1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السبت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80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332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420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24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524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 flipV="1">
            <a:off x="323233" y="2141646"/>
            <a:ext cx="3590355" cy="9245"/>
          </a:xfrm>
          <a:prstGeom prst="line">
            <a:avLst/>
          </a:prstGeom>
          <a:ln w="38100" cap="flat">
            <a:solidFill>
              <a:srgbClr val="522A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675170" y="2345691"/>
            <a:ext cx="2950352" cy="0"/>
          </a:xfrm>
          <a:prstGeom prst="line">
            <a:avLst/>
          </a:prstGeom>
          <a:ln w="38100" cap="flat">
            <a:solidFill>
              <a:srgbClr val="1D9D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718390" y="121431"/>
            <a:ext cx="3569610" cy="1293984"/>
          </a:xfrm>
          <a:custGeom>
            <a:avLst/>
            <a:gdLst/>
            <a:ahLst/>
            <a:cxnLst/>
            <a:rect l="l" t="t" r="r" b="b"/>
            <a:pathLst>
              <a:path w="3569610" h="1293984">
                <a:moveTo>
                  <a:pt x="0" y="0"/>
                </a:moveTo>
                <a:lnTo>
                  <a:pt x="3569610" y="0"/>
                </a:lnTo>
                <a:lnTo>
                  <a:pt x="3569610" y="1293983"/>
                </a:lnTo>
                <a:lnTo>
                  <a:pt x="0" y="129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09695" y="3197196"/>
            <a:ext cx="3590355" cy="3630160"/>
            <a:chOff x="0" y="-137727"/>
            <a:chExt cx="4787140" cy="503368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137727"/>
              <a:ext cx="4787140" cy="5033681"/>
              <a:chOff x="0" y="-28575"/>
              <a:chExt cx="993211" cy="10443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993211" cy="1015787"/>
              </a:xfrm>
              <a:custGeom>
                <a:avLst/>
                <a:gdLst/>
                <a:ahLst/>
                <a:cxnLst/>
                <a:rect l="l" t="t" r="r" b="b"/>
                <a:pathLst>
                  <a:path w="993211" h="1015787">
                    <a:moveTo>
                      <a:pt x="75960" y="0"/>
                    </a:moveTo>
                    <a:lnTo>
                      <a:pt x="917251" y="0"/>
                    </a:lnTo>
                    <a:cubicBezTo>
                      <a:pt x="959203" y="0"/>
                      <a:pt x="993211" y="34008"/>
                      <a:pt x="993211" y="75960"/>
                    </a:cubicBezTo>
                    <a:lnTo>
                      <a:pt x="993211" y="939828"/>
                    </a:lnTo>
                    <a:cubicBezTo>
                      <a:pt x="993211" y="981779"/>
                      <a:pt x="959203" y="1015787"/>
                      <a:pt x="917251" y="1015787"/>
                    </a:cubicBezTo>
                    <a:lnTo>
                      <a:pt x="75960" y="1015787"/>
                    </a:lnTo>
                    <a:cubicBezTo>
                      <a:pt x="34008" y="1015787"/>
                      <a:pt x="0" y="981779"/>
                      <a:pt x="0" y="939828"/>
                    </a:cubicBezTo>
                    <a:lnTo>
                      <a:pt x="0" y="75960"/>
                    </a:lnTo>
                    <a:cubicBezTo>
                      <a:pt x="0" y="34008"/>
                      <a:pt x="34008" y="0"/>
                      <a:pt x="759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1DDBC">
                      <a:alpha val="100000"/>
                    </a:srgbClr>
                  </a:gs>
                  <a:gs pos="100000">
                    <a:srgbClr val="8774D6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993211" cy="10443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5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9187" y="302283"/>
              <a:ext cx="4318512" cy="431851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4618" y="0"/>
                    </a:moveTo>
                    <a:lnTo>
                      <a:pt x="758182" y="0"/>
                    </a:lnTo>
                    <a:cubicBezTo>
                      <a:pt x="772668" y="0"/>
                      <a:pt x="786560" y="5754"/>
                      <a:pt x="796803" y="15997"/>
                    </a:cubicBezTo>
                    <a:cubicBezTo>
                      <a:pt x="807046" y="26240"/>
                      <a:pt x="812800" y="40132"/>
                      <a:pt x="812800" y="54618"/>
                    </a:cubicBezTo>
                    <a:lnTo>
                      <a:pt x="812800" y="758182"/>
                    </a:lnTo>
                    <a:cubicBezTo>
                      <a:pt x="812800" y="772668"/>
                      <a:pt x="807046" y="786560"/>
                      <a:pt x="796803" y="796803"/>
                    </a:cubicBezTo>
                    <a:cubicBezTo>
                      <a:pt x="786560" y="807046"/>
                      <a:pt x="772668" y="812800"/>
                      <a:pt x="758182" y="812800"/>
                    </a:cubicBezTo>
                    <a:lnTo>
                      <a:pt x="54618" y="812800"/>
                    </a:lnTo>
                    <a:cubicBezTo>
                      <a:pt x="40132" y="812800"/>
                      <a:pt x="26240" y="807046"/>
                      <a:pt x="15997" y="796803"/>
                    </a:cubicBezTo>
                    <a:cubicBezTo>
                      <a:pt x="5754" y="786560"/>
                      <a:pt x="0" y="772668"/>
                      <a:pt x="0" y="758182"/>
                    </a:cubicBezTo>
                    <a:lnTo>
                      <a:pt x="0" y="54618"/>
                    </a:lnTo>
                    <a:cubicBezTo>
                      <a:pt x="0" y="40132"/>
                      <a:pt x="5754" y="26240"/>
                      <a:pt x="15997" y="15997"/>
                    </a:cubicBezTo>
                    <a:cubicBezTo>
                      <a:pt x="26240" y="5754"/>
                      <a:pt x="40132" y="0"/>
                      <a:pt x="54618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756" t="-20397" r="-5654" b="-15115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-154074" y="1728635"/>
            <a:ext cx="4067711" cy="25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300" b="1" i="0" u="none" strike="noStrike" kern="1200" cap="none" spc="-158" normalizeH="0" baseline="0" noProof="0" dirty="0">
                <a:ln>
                  <a:noFill/>
                </a:ln>
                <a:solidFill>
                  <a:srgbClr val="3A4C9A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روزنامة    مركز    الذكاء   الاصطناعي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84671" y="968447"/>
            <a:ext cx="5678696" cy="57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099" b="1" i="0" u="none" strike="noStrike" kern="1200" cap="none" spc="-101" normalizeH="0" baseline="0" noProof="0" dirty="0">
                <a:ln>
                  <a:noFill/>
                </a:ln>
                <a:solidFill>
                  <a:srgbClr val="3D3B3B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شهر سبتمبر </a:t>
            </a:r>
            <a:r>
              <a:rPr kumimoji="0" lang="en-US" sz="5099" b="1" i="0" u="none" strike="noStrike" kern="1200" cap="none" spc="-101" normalizeH="0" baseline="0" noProof="0" dirty="0">
                <a:ln>
                  <a:noFill/>
                </a:ln>
                <a:solidFill>
                  <a:srgbClr val="3D3B3B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</a:rPr>
              <a:t>2024</a:t>
            </a:r>
            <a:r>
              <a:rPr kumimoji="0" lang="ar-EG" sz="5099" b="1" i="0" u="none" strike="noStrike" kern="1200" cap="none" spc="-101" normalizeH="0" baseline="0" noProof="0" dirty="0">
                <a:ln>
                  <a:noFill/>
                </a:ln>
                <a:solidFill>
                  <a:srgbClr val="3D3B3B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 م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039660" y="3755839"/>
            <a:ext cx="381405" cy="3814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41" b="-294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flipH="1" flipV="1">
            <a:off x="12018878" y="4702811"/>
            <a:ext cx="1947812" cy="645213"/>
          </a:xfrm>
          <a:custGeom>
            <a:avLst/>
            <a:gdLst/>
            <a:ahLst/>
            <a:cxnLst/>
            <a:rect l="l" t="t" r="r" b="b"/>
            <a:pathLst>
              <a:path w="1947812" h="645213">
                <a:moveTo>
                  <a:pt x="1947812" y="645212"/>
                </a:moveTo>
                <a:lnTo>
                  <a:pt x="0" y="645212"/>
                </a:lnTo>
                <a:lnTo>
                  <a:pt x="0" y="0"/>
                </a:lnTo>
                <a:lnTo>
                  <a:pt x="1947812" y="0"/>
                </a:lnTo>
                <a:lnTo>
                  <a:pt x="1947812" y="645212"/>
                </a:lnTo>
                <a:close/>
              </a:path>
            </a:pathLst>
          </a:custGeom>
          <a:blipFill>
            <a:blip r:embed="rId5">
              <a:alphaModFix amt="8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flipH="1" flipV="1">
            <a:off x="10006745" y="4348380"/>
            <a:ext cx="1923765" cy="637247"/>
          </a:xfrm>
          <a:custGeom>
            <a:avLst/>
            <a:gdLst/>
            <a:ahLst/>
            <a:cxnLst/>
            <a:rect l="l" t="t" r="r" b="b"/>
            <a:pathLst>
              <a:path w="1923765" h="637247">
                <a:moveTo>
                  <a:pt x="1923765" y="637247"/>
                </a:moveTo>
                <a:lnTo>
                  <a:pt x="0" y="637247"/>
                </a:lnTo>
                <a:lnTo>
                  <a:pt x="0" y="0"/>
                </a:lnTo>
                <a:lnTo>
                  <a:pt x="1923765" y="0"/>
                </a:lnTo>
                <a:lnTo>
                  <a:pt x="1923765" y="637247"/>
                </a:lnTo>
                <a:close/>
              </a:path>
            </a:pathLst>
          </a:custGeom>
          <a:blipFill>
            <a:blip r:embed="rId5">
              <a:alphaModFix amt="8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86539" y="4785895"/>
            <a:ext cx="1612491" cy="4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3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ورشة التحديات الأخلاقية لتطبيقات الذكاء الاصطناعي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006745" y="3755839"/>
            <a:ext cx="381405" cy="38140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41" b="-294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flipH="1" flipV="1">
            <a:off x="12048388" y="3943271"/>
            <a:ext cx="1912728" cy="712171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422723" y="4064492"/>
            <a:ext cx="1258317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لقاء “جلسة” مع خبيرة في الذكاء الاصطناعي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97447" y="4391675"/>
            <a:ext cx="1668621" cy="4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</a:rPr>
              <a:t>AI GAME ZONE</a:t>
            </a:r>
          </a:p>
          <a:p>
            <a:pPr marL="0" marR="0" lvl="0" indent="0" algn="ctr" defTabSz="914400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</a:rPr>
              <a:t>MEET THE ROBOT</a:t>
            </a:r>
          </a:p>
          <a:p>
            <a:pPr marL="0" marR="0" lvl="0" indent="0" algn="ctr" defTabSz="914400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</a:rPr>
              <a:t>ASK ME CORNER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2294FAB-AD14-8E60-DB19-DD574C721124}"/>
              </a:ext>
            </a:extLst>
          </p:cNvPr>
          <p:cNvGrpSpPr/>
          <p:nvPr/>
        </p:nvGrpSpPr>
        <p:grpSpPr>
          <a:xfrm>
            <a:off x="323233" y="2482526"/>
            <a:ext cx="3449362" cy="639396"/>
            <a:chOff x="276477" y="4194951"/>
            <a:chExt cx="3449362" cy="639396"/>
          </a:xfrm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E2C67DAE-BDF9-D439-01E9-E848626A6079}"/>
                </a:ext>
              </a:extLst>
            </p:cNvPr>
            <p:cNvSpPr/>
            <p:nvPr/>
          </p:nvSpPr>
          <p:spPr>
            <a:xfrm>
              <a:off x="276477" y="4194951"/>
              <a:ext cx="3449362" cy="639396"/>
            </a:xfrm>
            <a:prstGeom prst="roundRect">
              <a:avLst/>
            </a:prstGeom>
            <a:solidFill>
              <a:srgbClr val="9A82B4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8FE9D135-2F8A-BFE0-6FA7-2FB4500916FC}"/>
                </a:ext>
              </a:extLst>
            </p:cNvPr>
            <p:cNvSpPr txBox="1"/>
            <p:nvPr/>
          </p:nvSpPr>
          <p:spPr>
            <a:xfrm>
              <a:off x="513024" y="4237403"/>
              <a:ext cx="2970185" cy="44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ts val="37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90980"/>
                  </a:srgbClr>
                </a:solidFill>
                <a:effectLst/>
                <a:uLnTx/>
                <a:uFillTx/>
                <a:latin typeface="Cairo"/>
                <a:ea typeface="Cairo"/>
                <a:cs typeface="Cairo"/>
                <a:sym typeface="Cairo"/>
                <a:rtl/>
              </a:endParaRPr>
            </a:p>
          </p:txBody>
        </p:sp>
      </p:grpSp>
      <p:sp>
        <p:nvSpPr>
          <p:cNvPr id="29" name="TextBox 12">
            <a:extLst>
              <a:ext uri="{FF2B5EF4-FFF2-40B4-BE49-F238E27FC236}">
                <a16:creationId xmlns:a16="http://schemas.microsoft.com/office/drawing/2014/main" id="{0E244C94-B993-4EB3-6662-9125F039ECA0}"/>
              </a:ext>
            </a:extLst>
          </p:cNvPr>
          <p:cNvSpPr txBox="1"/>
          <p:nvPr/>
        </p:nvSpPr>
        <p:spPr>
          <a:xfrm>
            <a:off x="-722690" y="2722203"/>
            <a:ext cx="4067711" cy="25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-15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فعاليات شهر سبتمبر:</a:t>
            </a:r>
            <a:endParaRPr kumimoji="0" lang="ar-EG" sz="2300" b="1" i="0" u="none" strike="noStrike" kern="1200" cap="none" spc="-15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pic>
        <p:nvPicPr>
          <p:cNvPr id="30" name="Picture 29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92FF4A99-A5C3-B52E-6492-E3F66D1B5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259" t="16596" r="16348" b="22850"/>
          <a:stretch/>
        </p:blipFill>
        <p:spPr>
          <a:xfrm>
            <a:off x="305604" y="-34645"/>
            <a:ext cx="1789267" cy="1659984"/>
          </a:xfrm>
          <a:prstGeom prst="rect">
            <a:avLst/>
          </a:prstGeom>
        </p:spPr>
      </p:pic>
      <p:sp>
        <p:nvSpPr>
          <p:cNvPr id="31" name="Freeform 22">
            <a:extLst>
              <a:ext uri="{FF2B5EF4-FFF2-40B4-BE49-F238E27FC236}">
                <a16:creationId xmlns:a16="http://schemas.microsoft.com/office/drawing/2014/main" id="{59F1D7C7-7A6D-43E4-F169-69711D44E01E}"/>
              </a:ext>
            </a:extLst>
          </p:cNvPr>
          <p:cNvSpPr/>
          <p:nvPr/>
        </p:nvSpPr>
        <p:spPr>
          <a:xfrm flipH="1" flipV="1">
            <a:off x="14269261" y="4205411"/>
            <a:ext cx="1736880" cy="682864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F55F0A90-F5DF-09DA-A5E2-835EAFEA84E2}"/>
              </a:ext>
            </a:extLst>
          </p:cNvPr>
          <p:cNvSpPr txBox="1"/>
          <p:nvPr/>
        </p:nvSpPr>
        <p:spPr>
          <a:xfrm>
            <a:off x="14274806" y="4259875"/>
            <a:ext cx="1723983" cy="50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320"/>
              </a:lnSpc>
              <a:defRPr/>
            </a:pPr>
            <a:r>
              <a:rPr lang="ar-EG" sz="11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انطلاق الفعاليات </a:t>
            </a:r>
            <a:endParaRPr lang="en-US" sz="1100">
              <a:solidFill>
                <a:srgbClr val="000000"/>
              </a:solidFill>
              <a:latin typeface="Calibri"/>
              <a:ea typeface="Calibri"/>
              <a:cs typeface="Calibri"/>
              <a:sym typeface="Cairo Bold"/>
            </a:endParaRPr>
          </a:p>
          <a:p>
            <a:pPr algn="ctr" rtl="1">
              <a:lnSpc>
                <a:spcPts val="1320"/>
              </a:lnSpc>
              <a:defRPr/>
            </a:pPr>
            <a:r>
              <a:rPr lang="ar-EG" sz="11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المصاحبة للقمة العالمية</a:t>
            </a: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iro Bold"/>
            </a:endParaRPr>
          </a:p>
          <a:p>
            <a:pPr algn="ctr" rtl="1">
              <a:lnSpc>
                <a:spcPts val="1320"/>
              </a:lnSpc>
              <a:defRPr/>
            </a:pPr>
            <a:r>
              <a:rPr lang="ar-EG" sz="11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 للذكاء الاصطناعي</a:t>
            </a:r>
            <a:endParaRPr lang="en-US" sz="1100">
              <a:ea typeface="Calibri"/>
              <a:cs typeface="Calibri"/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6E89F300-45A6-FE63-2644-422A17786090}"/>
              </a:ext>
            </a:extLst>
          </p:cNvPr>
          <p:cNvSpPr/>
          <p:nvPr/>
        </p:nvSpPr>
        <p:spPr>
          <a:xfrm flipH="1" flipV="1">
            <a:off x="8059383" y="4331115"/>
            <a:ext cx="1707574" cy="697518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82BE5EB7-5323-B794-3803-9D1B2D3DEF72}"/>
              </a:ext>
            </a:extLst>
          </p:cNvPr>
          <p:cNvSpPr txBox="1"/>
          <p:nvPr/>
        </p:nvSpPr>
        <p:spPr>
          <a:xfrm>
            <a:off x="8064929" y="4461498"/>
            <a:ext cx="1709330" cy="500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320"/>
              </a:lnSpc>
              <a:defRPr/>
            </a:pPr>
            <a:r>
              <a:rPr lang="ar-EG" sz="11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المشاركة في القمة العالمية</a:t>
            </a: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rtl="1">
              <a:lnSpc>
                <a:spcPts val="1320"/>
              </a:lnSpc>
              <a:defRPr/>
            </a:pPr>
            <a:r>
              <a:rPr lang="ar-EG" sz="11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 للذكاء الاصطناعي</a:t>
            </a:r>
            <a:endParaRPr lang="en-US" sz="1100">
              <a:ea typeface="Calibri"/>
              <a:cs typeface="Calibri"/>
            </a:endParaRPr>
          </a:p>
        </p:txBody>
      </p: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7BD4280-FDDF-411D-8793-81C62E9F6285}"/>
              </a:ext>
            </a:extLst>
          </p:cNvPr>
          <p:cNvGrpSpPr/>
          <p:nvPr/>
        </p:nvGrpSpPr>
        <p:grpSpPr>
          <a:xfrm>
            <a:off x="879930" y="6926682"/>
            <a:ext cx="2848039" cy="3494674"/>
            <a:chOff x="0" y="-198761"/>
            <a:chExt cx="3797385" cy="4659567"/>
          </a:xfrm>
        </p:grpSpPr>
        <p:grpSp>
          <p:nvGrpSpPr>
            <p:cNvPr id="37" name="Group 11">
              <a:extLst>
                <a:ext uri="{FF2B5EF4-FFF2-40B4-BE49-F238E27FC236}">
                  <a16:creationId xmlns:a16="http://schemas.microsoft.com/office/drawing/2014/main" id="{DD2A32E2-BEB6-4544-A1C8-09174964CCF4}"/>
                </a:ext>
              </a:extLst>
            </p:cNvPr>
            <p:cNvGrpSpPr/>
            <p:nvPr/>
          </p:nvGrpSpPr>
          <p:grpSpPr>
            <a:xfrm>
              <a:off x="0" y="-198761"/>
              <a:ext cx="3797385" cy="4498819"/>
              <a:chOff x="0" y="-44429"/>
              <a:chExt cx="848828" cy="1005619"/>
            </a:xfrm>
          </p:grpSpPr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6A8DE275-8CCF-4A4F-9BD6-4C425FB113D7}"/>
                  </a:ext>
                </a:extLst>
              </p:cNvPr>
              <p:cNvSpPr/>
              <p:nvPr/>
            </p:nvSpPr>
            <p:spPr>
              <a:xfrm>
                <a:off x="0" y="-44429"/>
                <a:ext cx="848828" cy="961190"/>
              </a:xfrm>
              <a:custGeom>
                <a:avLst/>
                <a:gdLst/>
                <a:ahLst/>
                <a:cxnLst/>
                <a:rect l="l" t="t" r="r" b="b"/>
                <a:pathLst>
                  <a:path w="848828" h="961190">
                    <a:moveTo>
                      <a:pt x="0" y="0"/>
                    </a:moveTo>
                    <a:lnTo>
                      <a:pt x="848828" y="0"/>
                    </a:lnTo>
                    <a:lnTo>
                      <a:pt x="848828" y="961190"/>
                    </a:lnTo>
                    <a:lnTo>
                      <a:pt x="0" y="9611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522A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TextBox 13">
                <a:extLst>
                  <a:ext uri="{FF2B5EF4-FFF2-40B4-BE49-F238E27FC236}">
                    <a16:creationId xmlns:a16="http://schemas.microsoft.com/office/drawing/2014/main" id="{890D467B-77B0-4E26-99D8-CCD5CDA959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8828" cy="9992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14">
              <a:extLst>
                <a:ext uri="{FF2B5EF4-FFF2-40B4-BE49-F238E27FC236}">
                  <a16:creationId xmlns:a16="http://schemas.microsoft.com/office/drawing/2014/main" id="{CA7D0BCB-3BE7-495A-80D3-C87853AD5E52}"/>
                </a:ext>
              </a:extLst>
            </p:cNvPr>
            <p:cNvGrpSpPr/>
            <p:nvPr/>
          </p:nvGrpSpPr>
          <p:grpSpPr>
            <a:xfrm>
              <a:off x="3195792" y="3297938"/>
              <a:ext cx="332755" cy="332755"/>
              <a:chOff x="0" y="0"/>
              <a:chExt cx="812800" cy="812800"/>
            </a:xfrm>
          </p:grpSpPr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EC0A1B7B-5B47-438F-A1D6-FBEE88C578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Box 16">
                <a:extLst>
                  <a:ext uri="{FF2B5EF4-FFF2-40B4-BE49-F238E27FC236}">
                    <a16:creationId xmlns:a16="http://schemas.microsoft.com/office/drawing/2014/main" id="{80E9B194-53BC-4B7E-BE88-0A8ED594878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39" name="Group 17">
              <a:extLst>
                <a:ext uri="{FF2B5EF4-FFF2-40B4-BE49-F238E27FC236}">
                  <a16:creationId xmlns:a16="http://schemas.microsoft.com/office/drawing/2014/main" id="{BFC80BB5-23E0-4785-B04B-28820E98F077}"/>
                </a:ext>
              </a:extLst>
            </p:cNvPr>
            <p:cNvGrpSpPr/>
            <p:nvPr/>
          </p:nvGrpSpPr>
          <p:grpSpPr>
            <a:xfrm>
              <a:off x="3195792" y="2784888"/>
              <a:ext cx="332755" cy="332755"/>
              <a:chOff x="0" y="0"/>
              <a:chExt cx="812800" cy="812800"/>
            </a:xfrm>
          </p:grpSpPr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A0AFE4A7-8754-43D9-8B84-4D3BA3DE1AC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5D5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C5719E26-88F1-4FE0-B9B7-4FF80A68284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0" name="Group 20">
              <a:extLst>
                <a:ext uri="{FF2B5EF4-FFF2-40B4-BE49-F238E27FC236}">
                  <a16:creationId xmlns:a16="http://schemas.microsoft.com/office/drawing/2014/main" id="{CF45FFD1-F6AC-4026-8AD8-AF67936D3B72}"/>
                </a:ext>
              </a:extLst>
            </p:cNvPr>
            <p:cNvGrpSpPr/>
            <p:nvPr/>
          </p:nvGrpSpPr>
          <p:grpSpPr>
            <a:xfrm>
              <a:off x="3195792" y="2271838"/>
              <a:ext cx="332755" cy="332755"/>
              <a:chOff x="0" y="0"/>
              <a:chExt cx="812800" cy="812800"/>
            </a:xfrm>
          </p:grpSpPr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2CA3445E-E0F9-4539-BD97-2B0F9C4EE3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6182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0722341C-55C6-498F-BCFA-319291E5B90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1" name="Group 23">
              <a:extLst>
                <a:ext uri="{FF2B5EF4-FFF2-40B4-BE49-F238E27FC236}">
                  <a16:creationId xmlns:a16="http://schemas.microsoft.com/office/drawing/2014/main" id="{A8AC906C-2320-4047-BB47-9561029B818C}"/>
                </a:ext>
              </a:extLst>
            </p:cNvPr>
            <p:cNvGrpSpPr/>
            <p:nvPr/>
          </p:nvGrpSpPr>
          <p:grpSpPr>
            <a:xfrm>
              <a:off x="3195792" y="1815632"/>
              <a:ext cx="332755" cy="332755"/>
              <a:chOff x="0" y="0"/>
              <a:chExt cx="812800" cy="812800"/>
            </a:xfrm>
          </p:grpSpPr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156C31C4-C568-442B-BF36-6CA67E804D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C70A5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id="{314D7509-94E3-4476-BE1C-80C0303E67F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2" name="Group 26">
              <a:extLst>
                <a:ext uri="{FF2B5EF4-FFF2-40B4-BE49-F238E27FC236}">
                  <a16:creationId xmlns:a16="http://schemas.microsoft.com/office/drawing/2014/main" id="{60FA74A0-8DFC-4CF0-B848-D96D67B4DB58}"/>
                </a:ext>
              </a:extLst>
            </p:cNvPr>
            <p:cNvGrpSpPr/>
            <p:nvPr/>
          </p:nvGrpSpPr>
          <p:grpSpPr>
            <a:xfrm>
              <a:off x="3195792" y="1359426"/>
              <a:ext cx="332755" cy="332755"/>
              <a:chOff x="0" y="0"/>
              <a:chExt cx="812800" cy="812800"/>
            </a:xfrm>
          </p:grpSpPr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08A69286-D9CB-4960-96B7-74B0FA6CFC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75C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Box 28">
                <a:extLst>
                  <a:ext uri="{FF2B5EF4-FFF2-40B4-BE49-F238E27FC236}">
                    <a16:creationId xmlns:a16="http://schemas.microsoft.com/office/drawing/2014/main" id="{314170F0-3FA7-4CB0-AE97-063B617F593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3" name="Group 29">
              <a:extLst>
                <a:ext uri="{FF2B5EF4-FFF2-40B4-BE49-F238E27FC236}">
                  <a16:creationId xmlns:a16="http://schemas.microsoft.com/office/drawing/2014/main" id="{1BDC89A0-E258-4B0A-9C18-78B1C7359C83}"/>
                </a:ext>
              </a:extLst>
            </p:cNvPr>
            <p:cNvGrpSpPr/>
            <p:nvPr/>
          </p:nvGrpSpPr>
          <p:grpSpPr>
            <a:xfrm>
              <a:off x="3195792" y="880774"/>
              <a:ext cx="332755" cy="332755"/>
              <a:chOff x="0" y="0"/>
              <a:chExt cx="812800" cy="812800"/>
            </a:xfrm>
          </p:grpSpPr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C3084E35-35B7-4E02-8599-A8F6CA9905D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B499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Box 31">
                <a:extLst>
                  <a:ext uri="{FF2B5EF4-FFF2-40B4-BE49-F238E27FC236}">
                    <a16:creationId xmlns:a16="http://schemas.microsoft.com/office/drawing/2014/main" id="{69C00192-5966-4B0E-8C3C-9056A1FC47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3E627A4F-C02D-46BA-85DA-CCE0F94975C1}"/>
                </a:ext>
              </a:extLst>
            </p:cNvPr>
            <p:cNvGrpSpPr/>
            <p:nvPr/>
          </p:nvGrpSpPr>
          <p:grpSpPr>
            <a:xfrm>
              <a:off x="3195792" y="357231"/>
              <a:ext cx="332755" cy="332755"/>
              <a:chOff x="0" y="0"/>
              <a:chExt cx="812800" cy="812800"/>
            </a:xfrm>
          </p:grpSpPr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E6179941-7DF1-4291-81C9-96FC4D400B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C3B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TextBox 34">
                <a:extLst>
                  <a:ext uri="{FF2B5EF4-FFF2-40B4-BE49-F238E27FC236}">
                    <a16:creationId xmlns:a16="http://schemas.microsoft.com/office/drawing/2014/main" id="{57E35125-6D0C-4FE1-B722-340EEC80C56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84A4146E-40A3-4946-B8F6-54FE916BAFFE}"/>
                </a:ext>
              </a:extLst>
            </p:cNvPr>
            <p:cNvSpPr txBox="1"/>
            <p:nvPr/>
          </p:nvSpPr>
          <p:spPr>
            <a:xfrm>
              <a:off x="0" y="254952"/>
              <a:ext cx="3059530" cy="4205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التلعيب و</a:t>
              </a:r>
              <a:r>
                <a:rPr lang="ar-SA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الميتافيرس</a:t>
              </a: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أمن المعلومات </a:t>
              </a:r>
            </a:p>
            <a:p>
              <a:pPr algn="r" rtl="1">
                <a:lnSpc>
                  <a:spcPts val="2359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الصحة والمعلوماتية الحيوية </a:t>
              </a:r>
            </a:p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نظرية التعلم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الحوسبي</a:t>
              </a:r>
              <a:endParaRPr lang="ar-EG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endParaRPr>
            </a:p>
            <a:p>
              <a:pPr algn="r" rtl="1">
                <a:lnSpc>
                  <a:spcPts val="2624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انترنت الأشياء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رؤية الحاسب</a:t>
              </a:r>
            </a:p>
            <a:p>
              <a:pPr algn="r">
                <a:lnSpc>
                  <a:spcPts val="2372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الذكاء الاصطناعي التوليدي ومعالجة اللغات الطبيعية</a:t>
              </a:r>
              <a:r>
                <a:rPr lang="en-US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</a:t>
              </a:r>
            </a:p>
            <a:p>
              <a:pPr algn="l" rtl="1">
                <a:lnSpc>
                  <a:spcPts val="2372"/>
                </a:lnSpc>
              </a:pPr>
              <a:endParaRPr lang="en-US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067710" y="1872381"/>
          <a:ext cx="14051418" cy="7955965"/>
        </p:xfrm>
        <a:graphic>
          <a:graphicData uri="http://schemas.openxmlformats.org/drawingml/2006/table">
            <a:tbl>
              <a:tblPr rtl="1"/>
              <a:tblGrid>
                <a:gridCol w="203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7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404">
                <a:tc>
                  <a:txBody>
                    <a:bodyPr/>
                    <a:lstStyle/>
                    <a:p>
                      <a:pPr algn="ctr" rtl="1">
                        <a:lnSpc>
                          <a:spcPts val="1615"/>
                        </a:lnSpc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الاحد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الاثنين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الثلاثاء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الاربعاء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الخميس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32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الجمعه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99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  <a:rtl/>
                        </a:rPr>
                        <a:t>السبت</a:t>
                      </a:r>
                      <a:endParaRPr lang="en-US" sz="110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461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285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23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92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752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524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 flipV="1">
            <a:off x="296510" y="2453416"/>
            <a:ext cx="3590355" cy="9245"/>
          </a:xfrm>
          <a:prstGeom prst="line">
            <a:avLst/>
          </a:prstGeom>
          <a:ln w="38100" cap="flat">
            <a:solidFill>
              <a:srgbClr val="522A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dirty="0"/>
          </a:p>
        </p:txBody>
      </p:sp>
      <p:sp>
        <p:nvSpPr>
          <p:cNvPr id="4" name="AutoShape 4"/>
          <p:cNvSpPr/>
          <p:nvPr/>
        </p:nvSpPr>
        <p:spPr>
          <a:xfrm flipV="1">
            <a:off x="648446" y="2657461"/>
            <a:ext cx="2950352" cy="0"/>
          </a:xfrm>
          <a:prstGeom prst="line">
            <a:avLst/>
          </a:prstGeom>
          <a:ln w="38100" cap="flat">
            <a:solidFill>
              <a:srgbClr val="1D9D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14718390" y="121431"/>
            <a:ext cx="3569610" cy="1293984"/>
          </a:xfrm>
          <a:custGeom>
            <a:avLst/>
            <a:gdLst/>
            <a:ahLst/>
            <a:cxnLst/>
            <a:rect l="l" t="t" r="r" b="b"/>
            <a:pathLst>
              <a:path w="3569610" h="1293984">
                <a:moveTo>
                  <a:pt x="0" y="0"/>
                </a:moveTo>
                <a:lnTo>
                  <a:pt x="3569610" y="0"/>
                </a:lnTo>
                <a:lnTo>
                  <a:pt x="3569610" y="1293983"/>
                </a:lnTo>
                <a:lnTo>
                  <a:pt x="0" y="129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11" name="Group 11"/>
          <p:cNvGrpSpPr/>
          <p:nvPr/>
        </p:nvGrpSpPr>
        <p:grpSpPr>
          <a:xfrm>
            <a:off x="129403" y="5205693"/>
            <a:ext cx="3737429" cy="2871865"/>
            <a:chOff x="0" y="0"/>
            <a:chExt cx="1033897" cy="7944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3897" cy="794453"/>
            </a:xfrm>
            <a:custGeom>
              <a:avLst/>
              <a:gdLst/>
              <a:ahLst/>
              <a:cxnLst/>
              <a:rect l="l" t="t" r="r" b="b"/>
              <a:pathLst>
                <a:path w="1033897" h="794453">
                  <a:moveTo>
                    <a:pt x="76644" y="0"/>
                  </a:moveTo>
                  <a:lnTo>
                    <a:pt x="957253" y="0"/>
                  </a:lnTo>
                  <a:cubicBezTo>
                    <a:pt x="977580" y="0"/>
                    <a:pt x="997075" y="8075"/>
                    <a:pt x="1011448" y="22448"/>
                  </a:cubicBezTo>
                  <a:cubicBezTo>
                    <a:pt x="1025822" y="36822"/>
                    <a:pt x="1033897" y="56317"/>
                    <a:pt x="1033897" y="76644"/>
                  </a:cubicBezTo>
                  <a:lnTo>
                    <a:pt x="1033897" y="717809"/>
                  </a:lnTo>
                  <a:cubicBezTo>
                    <a:pt x="1033897" y="760138"/>
                    <a:pt x="999582" y="794453"/>
                    <a:pt x="957253" y="794453"/>
                  </a:cubicBezTo>
                  <a:lnTo>
                    <a:pt x="76644" y="794453"/>
                  </a:lnTo>
                  <a:cubicBezTo>
                    <a:pt x="34315" y="794453"/>
                    <a:pt x="0" y="760138"/>
                    <a:pt x="0" y="717809"/>
                  </a:cubicBezTo>
                  <a:lnTo>
                    <a:pt x="0" y="76644"/>
                  </a:lnTo>
                  <a:cubicBezTo>
                    <a:pt x="0" y="34315"/>
                    <a:pt x="34315" y="0"/>
                    <a:pt x="766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033897" cy="823028"/>
            </a:xfrm>
            <a:prstGeom prst="rect">
              <a:avLst/>
            </a:prstGeom>
          </p:spPr>
          <p:txBody>
            <a:bodyPr lIns="48365" tIns="48365" rIns="48365" bIns="48365" rtlCol="0" anchor="ctr"/>
            <a:lstStyle/>
            <a:p>
              <a:pPr algn="ctr">
                <a:lnSpc>
                  <a:spcPts val="205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8043" y="3849786"/>
            <a:ext cx="3526951" cy="2565056"/>
            <a:chOff x="0" y="0"/>
            <a:chExt cx="812800" cy="6437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43703"/>
            </a:xfrm>
            <a:custGeom>
              <a:avLst/>
              <a:gdLst/>
              <a:ahLst/>
              <a:cxnLst/>
              <a:rect l="l" t="t" r="r" b="b"/>
              <a:pathLst>
                <a:path w="812800" h="643703">
                  <a:moveTo>
                    <a:pt x="57367" y="0"/>
                  </a:moveTo>
                  <a:lnTo>
                    <a:pt x="755433" y="0"/>
                  </a:lnTo>
                  <a:cubicBezTo>
                    <a:pt x="770647" y="0"/>
                    <a:pt x="785239" y="6044"/>
                    <a:pt x="795997" y="16802"/>
                  </a:cubicBezTo>
                  <a:cubicBezTo>
                    <a:pt x="806756" y="27561"/>
                    <a:pt x="812800" y="42153"/>
                    <a:pt x="812800" y="57367"/>
                  </a:cubicBezTo>
                  <a:lnTo>
                    <a:pt x="812800" y="586335"/>
                  </a:lnTo>
                  <a:cubicBezTo>
                    <a:pt x="812800" y="601550"/>
                    <a:pt x="806756" y="616142"/>
                    <a:pt x="795997" y="626900"/>
                  </a:cubicBezTo>
                  <a:cubicBezTo>
                    <a:pt x="785239" y="637659"/>
                    <a:pt x="770647" y="643703"/>
                    <a:pt x="755433" y="643703"/>
                  </a:cubicBezTo>
                  <a:lnTo>
                    <a:pt x="57367" y="643703"/>
                  </a:lnTo>
                  <a:cubicBezTo>
                    <a:pt x="42153" y="643703"/>
                    <a:pt x="27561" y="637659"/>
                    <a:pt x="16802" y="626900"/>
                  </a:cubicBezTo>
                  <a:cubicBezTo>
                    <a:pt x="6044" y="616142"/>
                    <a:pt x="0" y="601550"/>
                    <a:pt x="0" y="586335"/>
                  </a:cubicBezTo>
                  <a:lnTo>
                    <a:pt x="0" y="57367"/>
                  </a:lnTo>
                  <a:cubicBezTo>
                    <a:pt x="0" y="42153"/>
                    <a:pt x="6044" y="27561"/>
                    <a:pt x="16802" y="16802"/>
                  </a:cubicBezTo>
                  <a:cubicBezTo>
                    <a:pt x="27561" y="6044"/>
                    <a:pt x="42153" y="0"/>
                    <a:pt x="57367" y="0"/>
                  </a:cubicBezTo>
                  <a:close/>
                </a:path>
              </a:pathLst>
            </a:custGeom>
            <a:blipFill>
              <a:blip r:embed="rId3"/>
              <a:stretch>
                <a:fillRect l="-4261" t="-29033" r="-3567" b="-7122"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-277257" y="1991903"/>
            <a:ext cx="4244528" cy="25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861"/>
              </a:lnSpc>
            </a:pPr>
            <a:r>
              <a:rPr lang="ar-EG" sz="2326" b="1" spc="-160" dirty="0">
                <a:solidFill>
                  <a:srgbClr val="3A4C9A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روزنامة    مركز    الذكاء   الاصطناعي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67397" y="968447"/>
            <a:ext cx="5678696" cy="57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ar-EG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شهر أكتوبر </a:t>
            </a:r>
            <a:r>
              <a:rPr lang="en-US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rPr>
              <a:t>2024</a:t>
            </a:r>
            <a:r>
              <a:rPr lang="ar-EG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 م</a:t>
            </a:r>
          </a:p>
        </p:txBody>
      </p:sp>
      <p:sp>
        <p:nvSpPr>
          <p:cNvPr id="19" name="Freeform 19"/>
          <p:cNvSpPr/>
          <p:nvPr/>
        </p:nvSpPr>
        <p:spPr>
          <a:xfrm flipH="1" flipV="1">
            <a:off x="16049354" y="7126423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2"/>
                </a:moveTo>
                <a:lnTo>
                  <a:pt x="0" y="660372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2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TextBox 20"/>
          <p:cNvSpPr txBox="1"/>
          <p:nvPr/>
        </p:nvSpPr>
        <p:spPr>
          <a:xfrm>
            <a:off x="16297939" y="7154998"/>
            <a:ext cx="1496405" cy="58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52"/>
              </a:lnSpc>
              <a:spcBef>
                <a:spcPct val="0"/>
              </a:spcBef>
            </a:pPr>
            <a:r>
              <a:rPr lang="ar-EG" sz="1536" b="1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اللقاء التعريفي لمركز الذكاء الاصطناعي</a:t>
            </a:r>
          </a:p>
        </p:txBody>
      </p:sp>
      <p:sp>
        <p:nvSpPr>
          <p:cNvPr id="23" name="Freeform 23"/>
          <p:cNvSpPr/>
          <p:nvPr/>
        </p:nvSpPr>
        <p:spPr>
          <a:xfrm flipH="1" flipV="1">
            <a:off x="7946922" y="8393546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14" b="-314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4" name="Freeform 24"/>
          <p:cNvSpPr/>
          <p:nvPr/>
        </p:nvSpPr>
        <p:spPr>
          <a:xfrm flipH="1" flipV="1">
            <a:off x="10005646" y="8636244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14" b="-314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5" name="TextBox 25"/>
          <p:cNvSpPr txBox="1"/>
          <p:nvPr/>
        </p:nvSpPr>
        <p:spPr>
          <a:xfrm>
            <a:off x="5683275" y="8723732"/>
            <a:ext cx="6004011" cy="42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1710"/>
              </a:lnSpc>
            </a:pPr>
            <a:r>
              <a:rPr lang="ar-EG" sz="1449" b="1" spc="-102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الاجتماع الاول لمسار </a:t>
            </a:r>
          </a:p>
          <a:p>
            <a:pPr algn="just" rtl="1">
              <a:lnSpc>
                <a:spcPts val="1710"/>
              </a:lnSpc>
            </a:pPr>
            <a:r>
              <a:rPr lang="ar-EG" sz="1449" b="1" spc="-102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نظرية التعلم الحوسبي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04361" y="8542121"/>
            <a:ext cx="5678696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9"/>
              </a:lnSpc>
            </a:pPr>
            <a:r>
              <a:rPr lang="ar-EG" sz="1549" b="1" spc="-109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الاجتماع الاول لمسار</a:t>
            </a:r>
          </a:p>
          <a:p>
            <a:pPr algn="ctr" rtl="1">
              <a:lnSpc>
                <a:spcPts val="1549"/>
              </a:lnSpc>
            </a:pPr>
            <a:r>
              <a:rPr lang="ar-EG" sz="1549" b="1" spc="-109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رؤية الحاسب</a:t>
            </a:r>
          </a:p>
        </p:txBody>
      </p:sp>
      <p:sp>
        <p:nvSpPr>
          <p:cNvPr id="27" name="Freeform 27"/>
          <p:cNvSpPr/>
          <p:nvPr/>
        </p:nvSpPr>
        <p:spPr>
          <a:xfrm flipH="1" flipV="1">
            <a:off x="7947400" y="9141737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14" b="-314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8" name="TextBox 28"/>
          <p:cNvSpPr txBox="1"/>
          <p:nvPr/>
        </p:nvSpPr>
        <p:spPr>
          <a:xfrm>
            <a:off x="6107067" y="9318315"/>
            <a:ext cx="5678696" cy="40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80"/>
              </a:lnSpc>
            </a:pPr>
            <a:r>
              <a:rPr lang="ar-EG" sz="1549" b="1" spc="-109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الاجتماع الاول لمسار</a:t>
            </a:r>
          </a:p>
          <a:p>
            <a:pPr algn="ctr" rtl="1">
              <a:lnSpc>
                <a:spcPts val="1580"/>
              </a:lnSpc>
            </a:pPr>
            <a:r>
              <a:rPr lang="ar-EG" sz="1549" b="1" spc="-109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انترنت الاشياء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34971C1-8104-9971-DA64-483AFB2E32CE}"/>
              </a:ext>
            </a:extLst>
          </p:cNvPr>
          <p:cNvGrpSpPr/>
          <p:nvPr/>
        </p:nvGrpSpPr>
        <p:grpSpPr>
          <a:xfrm>
            <a:off x="339880" y="2964447"/>
            <a:ext cx="3449362" cy="639396"/>
            <a:chOff x="276477" y="4194951"/>
            <a:chExt cx="3449362" cy="639396"/>
          </a:xfrm>
        </p:grpSpPr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B81D13D8-8F26-E327-F697-B9A626E06392}"/>
                </a:ext>
              </a:extLst>
            </p:cNvPr>
            <p:cNvSpPr/>
            <p:nvPr/>
          </p:nvSpPr>
          <p:spPr>
            <a:xfrm>
              <a:off x="276477" y="4194951"/>
              <a:ext cx="3449362" cy="639396"/>
            </a:xfrm>
            <a:prstGeom prst="roundRect">
              <a:avLst/>
            </a:prstGeom>
            <a:solidFill>
              <a:srgbClr val="9A82B4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13024" y="4237403"/>
              <a:ext cx="2970185" cy="44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779"/>
                </a:lnSpc>
              </a:pPr>
              <a:endParaRPr lang="ar-EG" sz="2700">
                <a:solidFill>
                  <a:srgbClr val="FFFFFF">
                    <a:alpha val="90980"/>
                  </a:srgbClr>
                </a:solidFill>
                <a:latin typeface="Cairo"/>
                <a:ea typeface="Cairo"/>
                <a:cs typeface="Cairo"/>
                <a:sym typeface="Cairo"/>
                <a:rtl/>
              </a:endParaRPr>
            </a:p>
          </p:txBody>
        </p:sp>
      </p:grpSp>
      <p:sp>
        <p:nvSpPr>
          <p:cNvPr id="5" name="TextBox 12">
            <a:extLst>
              <a:ext uri="{FF2B5EF4-FFF2-40B4-BE49-F238E27FC236}">
                <a16:creationId xmlns:a16="http://schemas.microsoft.com/office/drawing/2014/main" id="{B3C8A53E-BC50-E054-202C-78AC18C802C1}"/>
              </a:ext>
            </a:extLst>
          </p:cNvPr>
          <p:cNvSpPr txBox="1"/>
          <p:nvPr/>
        </p:nvSpPr>
        <p:spPr>
          <a:xfrm>
            <a:off x="-844553" y="3225157"/>
            <a:ext cx="4067711" cy="25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-15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iro Bold"/>
                <a:ea typeface="Cairo Bold"/>
                <a:cs typeface="Cairo Bold"/>
                <a:sym typeface="Cairo Bold"/>
                <a:rtl/>
              </a:rPr>
              <a:t>فعاليات شهر أكتوبر:</a:t>
            </a:r>
            <a:endParaRPr kumimoji="0" lang="ar-EG" sz="2300" b="1" i="0" u="none" strike="noStrike" kern="1200" cap="none" spc="-15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C6F73443-0D0B-78B5-135B-A56F65C9150E}"/>
              </a:ext>
            </a:extLst>
          </p:cNvPr>
          <p:cNvSpPr/>
          <p:nvPr/>
        </p:nvSpPr>
        <p:spPr>
          <a:xfrm flipH="1" flipV="1">
            <a:off x="14139407" y="4307414"/>
            <a:ext cx="1779011" cy="660883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12">
              <a:alphaModFix amt="8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ar-SA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70C5CDCC-E40A-03A6-282A-3682FCD27966}"/>
              </a:ext>
            </a:extLst>
          </p:cNvPr>
          <p:cNvSpPr txBox="1"/>
          <p:nvPr/>
        </p:nvSpPr>
        <p:spPr>
          <a:xfrm>
            <a:off x="14400174" y="4413884"/>
            <a:ext cx="1258317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320"/>
              </a:lnSpc>
              <a:defRPr/>
            </a:pPr>
            <a:r>
              <a:rPr lang="ar-EG" sz="14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تشكيل اللجنة التنفيذية للمركز</a:t>
            </a:r>
            <a:endParaRPr lang="ar-EG" sz="1400" b="1">
              <a:latin typeface="Cairo Bold"/>
              <a:cs typeface="Cairo Bold"/>
            </a:endParaRPr>
          </a:p>
        </p:txBody>
      </p:sp>
      <p:pic>
        <p:nvPicPr>
          <p:cNvPr id="32" name="Picture 3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EBC50018-9F1D-3450-E244-F954FF43AE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259" t="16596" r="16348" b="22850"/>
          <a:stretch/>
        </p:blipFill>
        <p:spPr>
          <a:xfrm>
            <a:off x="289122" y="304293"/>
            <a:ext cx="1789267" cy="1659984"/>
          </a:xfrm>
          <a:prstGeom prst="rect">
            <a:avLst/>
          </a:prstGeom>
        </p:spPr>
      </p:pic>
      <p:sp>
        <p:nvSpPr>
          <p:cNvPr id="8" name="Freeform 40">
            <a:extLst>
              <a:ext uri="{FF2B5EF4-FFF2-40B4-BE49-F238E27FC236}">
                <a16:creationId xmlns:a16="http://schemas.microsoft.com/office/drawing/2014/main" id="{ECE79C82-EED1-BD1A-6975-30318BC1902B}"/>
              </a:ext>
            </a:extLst>
          </p:cNvPr>
          <p:cNvSpPr/>
          <p:nvPr/>
        </p:nvSpPr>
        <p:spPr>
          <a:xfrm rot="10800000" flipH="1" flipV="1">
            <a:off x="12006220" y="2897194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12">
              <a:alphaModFix amt="95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algn="ctr"/>
            <a:endParaRPr lang="ar-SA" sz="1600" b="1" spc="-109" dirty="0">
              <a:latin typeface="Cairo Bold"/>
              <a:cs typeface="Cair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30376" y="2996026"/>
            <a:ext cx="567869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52"/>
              </a:lnSpc>
            </a:pPr>
            <a:r>
              <a:rPr lang="ar-EG" sz="1500" b="1" spc="57" dirty="0">
                <a:latin typeface="Cairo Bold"/>
                <a:ea typeface="Cairo Bold"/>
                <a:cs typeface="Cairo Bold"/>
                <a:sym typeface="Cairo Bold"/>
              </a:rPr>
              <a:t>الاعلان عن انطلاق </a:t>
            </a:r>
            <a:endParaRPr lang="ar-EG" sz="1500" b="1" spc="57" dirty="0">
              <a:latin typeface="Cairo Bold"/>
              <a:ea typeface="Cairo Bold"/>
              <a:cs typeface="Cairo Bold"/>
            </a:endParaRPr>
          </a:p>
          <a:p>
            <a:pPr algn="ctr" rtl="1">
              <a:lnSpc>
                <a:spcPts val="1952"/>
              </a:lnSpc>
            </a:pPr>
            <a:r>
              <a:rPr lang="en-US" sz="1500" b="1" spc="57" dirty="0">
                <a:latin typeface="Cairo Bold"/>
                <a:ea typeface="Cairo Bold"/>
                <a:cs typeface="Cairo Bold"/>
                <a:sym typeface="Cairo Bold"/>
              </a:rPr>
              <a:t>AI Tracks</a:t>
            </a:r>
            <a:endParaRPr lang="en-US" sz="1500" b="1" spc="57" dirty="0">
              <a:latin typeface="Cairo Bold"/>
              <a:ea typeface="Cairo Bold"/>
              <a:cs typeface="Cairo Bold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0DF833E9-F526-09CF-9ECC-4A99C8FAE092}"/>
              </a:ext>
            </a:extLst>
          </p:cNvPr>
          <p:cNvSpPr/>
          <p:nvPr/>
        </p:nvSpPr>
        <p:spPr>
          <a:xfrm flipH="1" flipV="1">
            <a:off x="14067969" y="8641289"/>
            <a:ext cx="1981416" cy="827570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12">
              <a:alphaModFix amt="8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ar-SA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FE20D915-F53C-979E-6F6C-AEF68A916D1B}"/>
              </a:ext>
            </a:extLst>
          </p:cNvPr>
          <p:cNvSpPr txBox="1"/>
          <p:nvPr/>
        </p:nvSpPr>
        <p:spPr>
          <a:xfrm>
            <a:off x="12266345" y="8722932"/>
            <a:ext cx="567869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52"/>
              </a:lnSpc>
            </a:pPr>
            <a:r>
              <a:rPr lang="ar-EG" sz="1500" b="1" spc="57" dirty="0">
                <a:latin typeface="Cairo Bold"/>
                <a:cs typeface="Cairo Bold"/>
                <a:sym typeface="Cairo Bold"/>
              </a:rPr>
              <a:t>زيارة مدينة الأمير</a:t>
            </a:r>
          </a:p>
          <a:p>
            <a:pPr algn="ctr" rtl="1">
              <a:lnSpc>
                <a:spcPts val="1952"/>
              </a:lnSpc>
            </a:pPr>
            <a:r>
              <a:rPr lang="ar-EG" sz="1500" b="1" spc="57" dirty="0">
                <a:latin typeface="Cairo Bold"/>
                <a:ea typeface="Calibri"/>
                <a:cs typeface="Cairo Bold"/>
              </a:rPr>
              <a:t>سلطان الطبية</a:t>
            </a:r>
          </a:p>
          <a:p>
            <a:pPr algn="ctr" rtl="1">
              <a:lnSpc>
                <a:spcPts val="1952"/>
              </a:lnSpc>
            </a:pPr>
            <a:r>
              <a:rPr lang="ar-EG" sz="1500" b="1" spc="57" dirty="0">
                <a:latin typeface="Cairo Bold"/>
                <a:ea typeface="Calibri"/>
                <a:cs typeface="Cairo Bold"/>
              </a:rPr>
              <a:t>العسكرية</a:t>
            </a: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87B38D2-CEAE-44C7-9ECE-06397FDBD8D8}"/>
              </a:ext>
            </a:extLst>
          </p:cNvPr>
          <p:cNvGrpSpPr/>
          <p:nvPr/>
        </p:nvGrpSpPr>
        <p:grpSpPr>
          <a:xfrm>
            <a:off x="797928" y="6589977"/>
            <a:ext cx="2848039" cy="3345604"/>
            <a:chOff x="0" y="0"/>
            <a:chExt cx="3797385" cy="4460806"/>
          </a:xfrm>
        </p:grpSpPr>
        <p:grpSp>
          <p:nvGrpSpPr>
            <p:cNvPr id="47" name="Group 11">
              <a:extLst>
                <a:ext uri="{FF2B5EF4-FFF2-40B4-BE49-F238E27FC236}">
                  <a16:creationId xmlns:a16="http://schemas.microsoft.com/office/drawing/2014/main" id="{DD53BA6F-CC35-4AFE-A690-96101C76ABF5}"/>
                </a:ext>
              </a:extLst>
            </p:cNvPr>
            <p:cNvGrpSpPr/>
            <p:nvPr/>
          </p:nvGrpSpPr>
          <p:grpSpPr>
            <a:xfrm>
              <a:off x="0" y="0"/>
              <a:ext cx="3797385" cy="4300058"/>
              <a:chOff x="0" y="0"/>
              <a:chExt cx="848828" cy="961190"/>
            </a:xfrm>
          </p:grpSpPr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98C2DBCE-DDA7-4431-913F-CC4644D60E95}"/>
                  </a:ext>
                </a:extLst>
              </p:cNvPr>
              <p:cNvSpPr/>
              <p:nvPr/>
            </p:nvSpPr>
            <p:spPr>
              <a:xfrm>
                <a:off x="0" y="0"/>
                <a:ext cx="848828" cy="961190"/>
              </a:xfrm>
              <a:custGeom>
                <a:avLst/>
                <a:gdLst/>
                <a:ahLst/>
                <a:cxnLst/>
                <a:rect l="l" t="t" r="r" b="b"/>
                <a:pathLst>
                  <a:path w="848828" h="961190">
                    <a:moveTo>
                      <a:pt x="0" y="0"/>
                    </a:moveTo>
                    <a:lnTo>
                      <a:pt x="848828" y="0"/>
                    </a:lnTo>
                    <a:lnTo>
                      <a:pt x="848828" y="961190"/>
                    </a:lnTo>
                    <a:lnTo>
                      <a:pt x="0" y="9611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522A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TextBox 13">
                <a:extLst>
                  <a:ext uri="{FF2B5EF4-FFF2-40B4-BE49-F238E27FC236}">
                    <a16:creationId xmlns:a16="http://schemas.microsoft.com/office/drawing/2014/main" id="{EC51038E-220C-44C1-958C-79816B36EC9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8828" cy="9992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67966672-2EAD-4A32-AD62-6A266BFD304B}"/>
                </a:ext>
              </a:extLst>
            </p:cNvPr>
            <p:cNvGrpSpPr/>
            <p:nvPr/>
          </p:nvGrpSpPr>
          <p:grpSpPr>
            <a:xfrm>
              <a:off x="3195792" y="3297938"/>
              <a:ext cx="332755" cy="332755"/>
              <a:chOff x="0" y="0"/>
              <a:chExt cx="812800" cy="812800"/>
            </a:xfrm>
          </p:grpSpPr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F1D7A514-B811-43AA-9B5D-0D3254BC851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TextBox 16">
                <a:extLst>
                  <a:ext uri="{FF2B5EF4-FFF2-40B4-BE49-F238E27FC236}">
                    <a16:creationId xmlns:a16="http://schemas.microsoft.com/office/drawing/2014/main" id="{3AB7F288-55C0-4300-A08C-1F5DBC02D7B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3C262F23-E193-4B9C-94C1-52ADE097EFFD}"/>
                </a:ext>
              </a:extLst>
            </p:cNvPr>
            <p:cNvGrpSpPr/>
            <p:nvPr/>
          </p:nvGrpSpPr>
          <p:grpSpPr>
            <a:xfrm>
              <a:off x="3195792" y="2784888"/>
              <a:ext cx="332755" cy="332755"/>
              <a:chOff x="0" y="0"/>
              <a:chExt cx="812800" cy="812800"/>
            </a:xfrm>
          </p:grpSpPr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0BD56548-F1ED-465D-994F-06BEB3D2E9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5D5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TextBox 19">
                <a:extLst>
                  <a:ext uri="{FF2B5EF4-FFF2-40B4-BE49-F238E27FC236}">
                    <a16:creationId xmlns:a16="http://schemas.microsoft.com/office/drawing/2014/main" id="{E437EAF4-C887-4754-8345-C4EBE711EDB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5A2795E9-CD0F-4DDC-9C72-C49B598304EE}"/>
                </a:ext>
              </a:extLst>
            </p:cNvPr>
            <p:cNvGrpSpPr/>
            <p:nvPr/>
          </p:nvGrpSpPr>
          <p:grpSpPr>
            <a:xfrm>
              <a:off x="3195792" y="2271838"/>
              <a:ext cx="332755" cy="332755"/>
              <a:chOff x="0" y="0"/>
              <a:chExt cx="812800" cy="812800"/>
            </a:xfrm>
          </p:grpSpPr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B0F54C72-E227-4289-9C44-0145C926395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6182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TextBox 22">
                <a:extLst>
                  <a:ext uri="{FF2B5EF4-FFF2-40B4-BE49-F238E27FC236}">
                    <a16:creationId xmlns:a16="http://schemas.microsoft.com/office/drawing/2014/main" id="{04DDD880-3E83-4177-89F9-69CFE979993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1" name="Group 23">
              <a:extLst>
                <a:ext uri="{FF2B5EF4-FFF2-40B4-BE49-F238E27FC236}">
                  <a16:creationId xmlns:a16="http://schemas.microsoft.com/office/drawing/2014/main" id="{CEFDD9AC-8958-4FE1-A1AD-CFEF866112CA}"/>
                </a:ext>
              </a:extLst>
            </p:cNvPr>
            <p:cNvGrpSpPr/>
            <p:nvPr/>
          </p:nvGrpSpPr>
          <p:grpSpPr>
            <a:xfrm>
              <a:off x="3195792" y="1815632"/>
              <a:ext cx="332755" cy="332755"/>
              <a:chOff x="0" y="0"/>
              <a:chExt cx="812800" cy="812800"/>
            </a:xfrm>
          </p:grpSpPr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8C400275-C413-46EF-8090-7FB22DA2D9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C70A5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TextBox 25">
                <a:extLst>
                  <a:ext uri="{FF2B5EF4-FFF2-40B4-BE49-F238E27FC236}">
                    <a16:creationId xmlns:a16="http://schemas.microsoft.com/office/drawing/2014/main" id="{D83B5456-0E9E-4552-8AE7-A25453C51DB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2" name="Group 26">
              <a:extLst>
                <a:ext uri="{FF2B5EF4-FFF2-40B4-BE49-F238E27FC236}">
                  <a16:creationId xmlns:a16="http://schemas.microsoft.com/office/drawing/2014/main" id="{DA9EE367-CFC0-42FA-BA6C-59C9FDD32456}"/>
                </a:ext>
              </a:extLst>
            </p:cNvPr>
            <p:cNvGrpSpPr/>
            <p:nvPr/>
          </p:nvGrpSpPr>
          <p:grpSpPr>
            <a:xfrm>
              <a:off x="3195792" y="1359426"/>
              <a:ext cx="332755" cy="332755"/>
              <a:chOff x="0" y="0"/>
              <a:chExt cx="812800" cy="812800"/>
            </a:xfrm>
          </p:grpSpPr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D4C365CC-DBB3-4109-987D-5E2384BC5A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75C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TextBox 28">
                <a:extLst>
                  <a:ext uri="{FF2B5EF4-FFF2-40B4-BE49-F238E27FC236}">
                    <a16:creationId xmlns:a16="http://schemas.microsoft.com/office/drawing/2014/main" id="{C340E7CF-05A0-498C-A399-8116A88437B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3" name="Group 29">
              <a:extLst>
                <a:ext uri="{FF2B5EF4-FFF2-40B4-BE49-F238E27FC236}">
                  <a16:creationId xmlns:a16="http://schemas.microsoft.com/office/drawing/2014/main" id="{8F9EAA28-C846-45BC-99FA-33A8A10EED74}"/>
                </a:ext>
              </a:extLst>
            </p:cNvPr>
            <p:cNvGrpSpPr/>
            <p:nvPr/>
          </p:nvGrpSpPr>
          <p:grpSpPr>
            <a:xfrm>
              <a:off x="3195792" y="880774"/>
              <a:ext cx="332755" cy="332755"/>
              <a:chOff x="0" y="0"/>
              <a:chExt cx="812800" cy="812800"/>
            </a:xfrm>
          </p:grpSpPr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A8920008-D3E1-457A-8028-A5B159680E8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B499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Box 31">
                <a:extLst>
                  <a:ext uri="{FF2B5EF4-FFF2-40B4-BE49-F238E27FC236}">
                    <a16:creationId xmlns:a16="http://schemas.microsoft.com/office/drawing/2014/main" id="{035E0535-8419-4E13-A22C-A3E4F6F10D9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4" name="Group 32">
              <a:extLst>
                <a:ext uri="{FF2B5EF4-FFF2-40B4-BE49-F238E27FC236}">
                  <a16:creationId xmlns:a16="http://schemas.microsoft.com/office/drawing/2014/main" id="{97163226-8C58-4555-B6C1-AEEC86024769}"/>
                </a:ext>
              </a:extLst>
            </p:cNvPr>
            <p:cNvGrpSpPr/>
            <p:nvPr/>
          </p:nvGrpSpPr>
          <p:grpSpPr>
            <a:xfrm>
              <a:off x="3195792" y="357231"/>
              <a:ext cx="332755" cy="332755"/>
              <a:chOff x="0" y="0"/>
              <a:chExt cx="812800" cy="812800"/>
            </a:xfrm>
          </p:grpSpPr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185516C6-E582-43F0-B5EF-26FAEA6817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C3B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id="{E9EF8509-55D8-41AC-8E2B-89645595BAA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sp>
          <p:nvSpPr>
            <p:cNvPr id="55" name="TextBox 35">
              <a:extLst>
                <a:ext uri="{FF2B5EF4-FFF2-40B4-BE49-F238E27FC236}">
                  <a16:creationId xmlns:a16="http://schemas.microsoft.com/office/drawing/2014/main" id="{A40990DB-430D-4DB6-BFB7-B4B697250AFC}"/>
                </a:ext>
              </a:extLst>
            </p:cNvPr>
            <p:cNvSpPr txBox="1"/>
            <p:nvPr/>
          </p:nvSpPr>
          <p:spPr>
            <a:xfrm>
              <a:off x="0" y="254952"/>
              <a:ext cx="3059530" cy="4205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التلعيب و</a:t>
              </a:r>
              <a:r>
                <a:rPr lang="ar-SA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الميتافيرس</a:t>
              </a: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أمن المعلومات </a:t>
              </a:r>
            </a:p>
            <a:p>
              <a:pPr algn="r" rtl="1">
                <a:lnSpc>
                  <a:spcPts val="2359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الصحة والمعلوماتية الحيوية </a:t>
              </a:r>
            </a:p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نظرية التعلم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الحوسبي</a:t>
              </a:r>
              <a:endParaRPr lang="ar-EG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endParaRPr>
            </a:p>
            <a:p>
              <a:pPr algn="r" rtl="1">
                <a:lnSpc>
                  <a:spcPts val="2624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انترنت الأشياء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رؤية الحاسب</a:t>
              </a:r>
            </a:p>
            <a:p>
              <a:pPr algn="r">
                <a:lnSpc>
                  <a:spcPts val="2372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الذكاء الاصطناعي التوليدي ومعالجة اللغات الطبيعية</a:t>
              </a:r>
              <a:r>
                <a:rPr lang="en-US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</a:t>
              </a:r>
            </a:p>
            <a:p>
              <a:pPr algn="l" rtl="1">
                <a:lnSpc>
                  <a:spcPts val="2372"/>
                </a:lnSpc>
              </a:pPr>
              <a:endParaRPr lang="en-US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783600"/>
              </p:ext>
            </p:extLst>
          </p:nvPr>
        </p:nvGraphicFramePr>
        <p:xfrm>
          <a:off x="4067710" y="1872381"/>
          <a:ext cx="14051418" cy="7955964"/>
        </p:xfrm>
        <a:graphic>
          <a:graphicData uri="http://schemas.openxmlformats.org/drawingml/2006/table">
            <a:tbl>
              <a:tblPr rtl="1"/>
              <a:tblGrid>
                <a:gridCol w="203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7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404">
                <a:tc>
                  <a:txBody>
                    <a:bodyPr/>
                    <a:lstStyle/>
                    <a:p>
                      <a:pPr algn="ctr" rtl="1">
                        <a:lnSpc>
                          <a:spcPts val="1615"/>
                        </a:lnSpc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الاحد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الاثنين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الثلاثاء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الاربعاء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الخميس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32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cs typeface="29LT Bukra Wide SemiBold"/>
                        </a:rPr>
                        <a:t>الجمعة</a:t>
                      </a:r>
                      <a:endParaRPr lang="en-US" sz="1550" err="1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السبت</a:t>
                      </a:r>
                      <a:endParaRPr lang="en-US" sz="155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 flipV="1">
            <a:off x="100514" y="2783645"/>
            <a:ext cx="3590355" cy="9245"/>
          </a:xfrm>
          <a:prstGeom prst="line">
            <a:avLst/>
          </a:prstGeom>
          <a:ln w="38100" cap="flat">
            <a:solidFill>
              <a:srgbClr val="522A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452450" y="2987690"/>
            <a:ext cx="2950352" cy="0"/>
          </a:xfrm>
          <a:prstGeom prst="line">
            <a:avLst/>
          </a:prstGeom>
          <a:ln w="38100" cap="flat">
            <a:solidFill>
              <a:srgbClr val="1D9D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10" name="Group 10"/>
          <p:cNvGrpSpPr/>
          <p:nvPr/>
        </p:nvGrpSpPr>
        <p:grpSpPr>
          <a:xfrm>
            <a:off x="792233" y="6556809"/>
            <a:ext cx="2848039" cy="3345604"/>
            <a:chOff x="0" y="0"/>
            <a:chExt cx="3797385" cy="446080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797385" cy="4300058"/>
              <a:chOff x="0" y="0"/>
              <a:chExt cx="848828" cy="9611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48828" cy="961190"/>
              </a:xfrm>
              <a:custGeom>
                <a:avLst/>
                <a:gdLst/>
                <a:ahLst/>
                <a:cxnLst/>
                <a:rect l="l" t="t" r="r" b="b"/>
                <a:pathLst>
                  <a:path w="848828" h="961190">
                    <a:moveTo>
                      <a:pt x="0" y="0"/>
                    </a:moveTo>
                    <a:lnTo>
                      <a:pt x="848828" y="0"/>
                    </a:lnTo>
                    <a:lnTo>
                      <a:pt x="848828" y="961190"/>
                    </a:lnTo>
                    <a:lnTo>
                      <a:pt x="0" y="9611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522A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48828" cy="9992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195792" y="3297938"/>
              <a:ext cx="332755" cy="33275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195792" y="2784888"/>
              <a:ext cx="332755" cy="332755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5D5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195792" y="2271838"/>
              <a:ext cx="332755" cy="33275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6182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195792" y="1815632"/>
              <a:ext cx="332755" cy="332755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C70A5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195792" y="1359426"/>
              <a:ext cx="332755" cy="332755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75C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195792" y="880774"/>
              <a:ext cx="332755" cy="33275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B499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195792" y="357231"/>
              <a:ext cx="332755" cy="332755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C3B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0" y="254952"/>
              <a:ext cx="3059530" cy="4205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التلعيب و</a:t>
              </a:r>
              <a:r>
                <a:rPr lang="ar-SA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الميتافيرس</a:t>
              </a: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أمن المعلومات </a:t>
              </a:r>
            </a:p>
            <a:p>
              <a:pPr algn="r" rtl="1">
                <a:lnSpc>
                  <a:spcPts val="2359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الصحة والمعلوماتية الحيوية </a:t>
              </a:r>
            </a:p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نظرية التعلم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الحوسبي</a:t>
              </a:r>
              <a:endParaRPr lang="ar-EG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endParaRPr>
            </a:p>
            <a:p>
              <a:pPr algn="r" rtl="1">
                <a:lnSpc>
                  <a:spcPts val="2624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انترنت الأشياء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رؤية الحاسب</a:t>
              </a:r>
            </a:p>
            <a:p>
              <a:pPr algn="r">
                <a:lnSpc>
                  <a:spcPts val="2372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الذكاء الاصطناعي التوليدي ومعالجة اللغات الطبيعية</a:t>
              </a:r>
              <a:r>
                <a:rPr lang="en-US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</a:t>
              </a:r>
            </a:p>
            <a:p>
              <a:pPr algn="l" rtl="1">
                <a:lnSpc>
                  <a:spcPts val="2372"/>
                </a:lnSpc>
              </a:pPr>
              <a:endParaRPr lang="en-US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488065" y="842011"/>
            <a:ext cx="5678696" cy="57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ar-EG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شهر نوفمبر </a:t>
            </a:r>
            <a:r>
              <a:rPr lang="en-US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rPr>
              <a:t>2024</a:t>
            </a:r>
            <a:r>
              <a:rPr lang="ar-EG" sz="5099" b="1" spc="-351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 م</a:t>
            </a:r>
          </a:p>
        </p:txBody>
      </p:sp>
      <p:sp>
        <p:nvSpPr>
          <p:cNvPr id="45" name="Freeform 45"/>
          <p:cNvSpPr/>
          <p:nvPr/>
        </p:nvSpPr>
        <p:spPr>
          <a:xfrm>
            <a:off x="14718390" y="121431"/>
            <a:ext cx="3569610" cy="1293984"/>
          </a:xfrm>
          <a:custGeom>
            <a:avLst/>
            <a:gdLst/>
            <a:ahLst/>
            <a:cxnLst/>
            <a:rect l="l" t="t" r="r" b="b"/>
            <a:pathLst>
              <a:path w="3569610" h="1293984">
                <a:moveTo>
                  <a:pt x="0" y="0"/>
                </a:moveTo>
                <a:lnTo>
                  <a:pt x="3569610" y="0"/>
                </a:lnTo>
                <a:lnTo>
                  <a:pt x="3569610" y="1293983"/>
                </a:lnTo>
                <a:lnTo>
                  <a:pt x="0" y="129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6811F1-D95D-9BCB-AB6C-5D9B9943F678}"/>
              </a:ext>
            </a:extLst>
          </p:cNvPr>
          <p:cNvGrpSpPr/>
          <p:nvPr/>
        </p:nvGrpSpPr>
        <p:grpSpPr>
          <a:xfrm>
            <a:off x="11792294" y="3900954"/>
            <a:ext cx="2428861" cy="660371"/>
            <a:chOff x="11808980" y="4226334"/>
            <a:chExt cx="2428861" cy="660371"/>
          </a:xfrm>
        </p:grpSpPr>
        <p:sp>
          <p:nvSpPr>
            <p:cNvPr id="42" name="Freeform 42"/>
            <p:cNvSpPr/>
            <p:nvPr/>
          </p:nvSpPr>
          <p:spPr>
            <a:xfrm flipH="1" flipV="1">
              <a:off x="12026624" y="4226334"/>
              <a:ext cx="1993574" cy="660371"/>
            </a:xfrm>
            <a:custGeom>
              <a:avLst/>
              <a:gdLst/>
              <a:ahLst/>
              <a:cxnLst/>
              <a:rect l="l" t="t" r="r" b="b"/>
              <a:pathLst>
                <a:path w="1993574" h="660371">
                  <a:moveTo>
                    <a:pt x="1993574" y="660371"/>
                  </a:moveTo>
                  <a:lnTo>
                    <a:pt x="0" y="660371"/>
                  </a:lnTo>
                  <a:lnTo>
                    <a:pt x="0" y="0"/>
                  </a:lnTo>
                  <a:lnTo>
                    <a:pt x="1993574" y="0"/>
                  </a:lnTo>
                  <a:lnTo>
                    <a:pt x="1993574" y="660371"/>
                  </a:lnTo>
                  <a:close/>
                </a:path>
              </a:pathLst>
            </a:custGeom>
            <a:blipFill>
              <a:blip r:embed="rId3">
                <a:alphaModFix amt="8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1808980" y="4365107"/>
              <a:ext cx="2428861" cy="398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>
                <a:lnSpc>
                  <a:spcPts val="1549"/>
                </a:lnSpc>
              </a:pPr>
              <a:r>
                <a:rPr lang="ar-EG" sz="1500" b="1" spc="57" dirty="0">
                  <a:latin typeface="Cairo Bold"/>
                  <a:cs typeface="Cairo Bold"/>
                  <a:sym typeface="Cairo Bold"/>
                </a:rPr>
                <a:t>الاجتماع</a:t>
              </a:r>
              <a:r>
                <a:rPr lang="ar-EG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</a:t>
              </a:r>
              <a:r>
                <a:rPr lang="ar-SA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الأول</a:t>
              </a:r>
              <a:r>
                <a:rPr lang="ar-EG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لمسار</a:t>
              </a:r>
              <a:endPara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</a:endParaRPr>
            </a:p>
            <a:p>
              <a:pPr algn="ctr" rtl="1">
                <a:lnSpc>
                  <a:spcPts val="1549"/>
                </a:lnSpc>
              </a:pPr>
              <a:r>
                <a:rPr lang="ar-SA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التلعيب و </a:t>
              </a:r>
              <a:r>
                <a:rPr lang="ar-SA" sz="1400" b="1" spc="-109" dirty="0" err="1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الميتافيرس</a:t>
              </a:r>
              <a:endParaRPr lang="ar-EG" sz="1400" b="1" spc="-109" dirty="0" err="1">
                <a:solidFill>
                  <a:srgbClr val="000000"/>
                </a:solidFill>
                <a:latin typeface="Cairo Bold"/>
                <a:ea typeface="Cairo Bold"/>
                <a:cs typeface="Cairo Bold"/>
              </a:endParaRPr>
            </a:p>
          </p:txBody>
        </p:sp>
      </p:grpSp>
      <p:sp>
        <p:nvSpPr>
          <p:cNvPr id="54" name="TextBox 37">
            <a:extLst>
              <a:ext uri="{FF2B5EF4-FFF2-40B4-BE49-F238E27FC236}">
                <a16:creationId xmlns:a16="http://schemas.microsoft.com/office/drawing/2014/main" id="{50D2640A-7C57-44F9-D2CA-7E966E3A47EA}"/>
              </a:ext>
            </a:extLst>
          </p:cNvPr>
          <p:cNvSpPr txBox="1"/>
          <p:nvPr/>
        </p:nvSpPr>
        <p:spPr>
          <a:xfrm>
            <a:off x="-6675430" y="2099565"/>
            <a:ext cx="10559124" cy="47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ar-EG" sz="2200" b="1">
                <a:solidFill>
                  <a:schemeClr val="tx2"/>
                </a:solidFill>
                <a:latin typeface="Cairo Bold"/>
                <a:cs typeface="Cairo Bold"/>
                <a:sym typeface="Cairo Bold"/>
              </a:rPr>
              <a:t>روزنامة مركز الذكاء الاصطناعي</a:t>
            </a:r>
            <a:endParaRPr lang="ar-SA" sz="2200">
              <a:solidFill>
                <a:schemeClr val="tx2"/>
              </a:solidFill>
              <a:latin typeface="Cairo Bold"/>
              <a:cs typeface="Cairo Bold"/>
            </a:endParaRPr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C245A939-2610-CE4E-00D3-8DC906F625CE}"/>
              </a:ext>
            </a:extLst>
          </p:cNvPr>
          <p:cNvSpPr/>
          <p:nvPr/>
        </p:nvSpPr>
        <p:spPr>
          <a:xfrm rot="10800000" flipH="1" flipV="1">
            <a:off x="14079123" y="4134050"/>
            <a:ext cx="1931790" cy="845723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5">
              <a:alphaModFix amt="9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ctr"/>
          <a:lstStyle/>
          <a:p>
            <a:pPr algn="ctr"/>
            <a:endParaRPr lang="ar-EG" sz="1400" b="1" spc="-109" dirty="0">
              <a:latin typeface="Cairo Bold"/>
              <a:ea typeface="Calibri"/>
              <a:cs typeface="Cairo Bold"/>
            </a:endParaRPr>
          </a:p>
        </p:txBody>
      </p:sp>
      <p:sp>
        <p:nvSpPr>
          <p:cNvPr id="9" name="Freeform 41">
            <a:extLst>
              <a:ext uri="{FF2B5EF4-FFF2-40B4-BE49-F238E27FC236}">
                <a16:creationId xmlns:a16="http://schemas.microsoft.com/office/drawing/2014/main" id="{1B77335A-AC07-C67E-1E79-9B0C8B5C5F8D}"/>
              </a:ext>
            </a:extLst>
          </p:cNvPr>
          <p:cNvSpPr/>
          <p:nvPr/>
        </p:nvSpPr>
        <p:spPr>
          <a:xfrm flipH="1" flipV="1">
            <a:off x="12013596" y="4648042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3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3" y="0"/>
                </a:lnTo>
                <a:lnTo>
                  <a:pt x="1993573" y="660371"/>
                </a:lnTo>
                <a:close/>
              </a:path>
            </a:pathLst>
          </a:custGeom>
          <a:blipFill>
            <a:blip r:embed="rId7">
              <a:alphaModFix amt="6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3" name="TextBox 47">
            <a:extLst>
              <a:ext uri="{FF2B5EF4-FFF2-40B4-BE49-F238E27FC236}">
                <a16:creationId xmlns:a16="http://schemas.microsoft.com/office/drawing/2014/main" id="{8BD2615F-983B-8D48-1A82-B2E6FE5A55AE}"/>
              </a:ext>
            </a:extLst>
          </p:cNvPr>
          <p:cNvSpPr txBox="1"/>
          <p:nvPr/>
        </p:nvSpPr>
        <p:spPr>
          <a:xfrm>
            <a:off x="11802862" y="4742769"/>
            <a:ext cx="2428861" cy="398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549"/>
              </a:lnSpc>
            </a:pPr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الاجتماع </a:t>
            </a:r>
            <a:r>
              <a:rPr lang="ar-SA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الأول</a:t>
            </a:r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 لمسار</a:t>
            </a:r>
            <a:endParaRPr lang="ar-EG" sz="1400" b="1" spc="-109" dirty="0">
              <a:solidFill>
                <a:srgbClr val="000000"/>
              </a:solidFill>
              <a:latin typeface="Cairo Bold"/>
              <a:ea typeface="Cairo Bold"/>
              <a:cs typeface="Cairo Bold"/>
            </a:endParaRPr>
          </a:p>
          <a:p>
            <a:pPr algn="ctr" rtl="1">
              <a:lnSpc>
                <a:spcPts val="1549"/>
              </a:lnSpc>
            </a:pPr>
            <a:r>
              <a:rPr lang="ar-SA" sz="1400" b="1" spc="-109" err="1">
                <a:latin typeface="Cairo Bold"/>
                <a:cs typeface="Cairo Bold"/>
              </a:rPr>
              <a:t>GenAi</a:t>
            </a:r>
            <a:r>
              <a:rPr lang="ar-SA" sz="1400" b="1" spc="-109" dirty="0">
                <a:latin typeface="Cairo Bold"/>
                <a:cs typeface="Cairo Bold"/>
              </a:rPr>
              <a:t> &amp; NLP</a:t>
            </a:r>
            <a:endParaRPr lang="ar-SA" sz="1400">
              <a:ea typeface="Calibri"/>
              <a:cs typeface="Arial"/>
            </a:endParaRPr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6A72CB36-4229-A3EE-23E3-7AE4D985B7BE}"/>
              </a:ext>
            </a:extLst>
          </p:cNvPr>
          <p:cNvGrpSpPr/>
          <p:nvPr/>
        </p:nvGrpSpPr>
        <p:grpSpPr>
          <a:xfrm>
            <a:off x="13838810" y="8343530"/>
            <a:ext cx="2428861" cy="660371"/>
            <a:chOff x="11808980" y="3866501"/>
            <a:chExt cx="2428861" cy="660371"/>
          </a:xfrm>
        </p:grpSpPr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B159DBEA-EFAE-1A60-A8A0-4A9BBFE2E556}"/>
                </a:ext>
              </a:extLst>
            </p:cNvPr>
            <p:cNvSpPr/>
            <p:nvPr/>
          </p:nvSpPr>
          <p:spPr>
            <a:xfrm flipH="1" flipV="1">
              <a:off x="12026624" y="3866501"/>
              <a:ext cx="1993574" cy="660371"/>
            </a:xfrm>
            <a:custGeom>
              <a:avLst/>
              <a:gdLst/>
              <a:ahLst/>
              <a:cxnLst/>
              <a:rect l="l" t="t" r="r" b="b"/>
              <a:pathLst>
                <a:path w="1993574" h="660371">
                  <a:moveTo>
                    <a:pt x="1993574" y="660371"/>
                  </a:moveTo>
                  <a:lnTo>
                    <a:pt x="0" y="660371"/>
                  </a:lnTo>
                  <a:lnTo>
                    <a:pt x="0" y="0"/>
                  </a:lnTo>
                  <a:lnTo>
                    <a:pt x="1993574" y="0"/>
                  </a:lnTo>
                  <a:lnTo>
                    <a:pt x="1993574" y="660371"/>
                  </a:lnTo>
                  <a:close/>
                </a:path>
              </a:pathLst>
            </a:custGeom>
            <a:blipFill>
              <a:blip r:embed="rId3">
                <a:alphaModFix amt="8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TextBox 47">
              <a:extLst>
                <a:ext uri="{FF2B5EF4-FFF2-40B4-BE49-F238E27FC236}">
                  <a16:creationId xmlns:a16="http://schemas.microsoft.com/office/drawing/2014/main" id="{BAAA2C3D-9F82-8246-D8E4-2E8D301F4523}"/>
                </a:ext>
              </a:extLst>
            </p:cNvPr>
            <p:cNvSpPr txBox="1"/>
            <p:nvPr/>
          </p:nvSpPr>
          <p:spPr>
            <a:xfrm>
              <a:off x="11808980" y="4005274"/>
              <a:ext cx="2428861" cy="398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>
                <a:lnSpc>
                  <a:spcPts val="1549"/>
                </a:lnSpc>
              </a:pPr>
              <a:r>
                <a:rPr lang="ar-EG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الاجتماع </a:t>
              </a:r>
              <a:r>
                <a:rPr lang="ar-SA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الثاني</a:t>
              </a:r>
              <a:r>
                <a:rPr lang="ar-EG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لمسار</a:t>
              </a:r>
              <a:endPara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</a:endParaRPr>
            </a:p>
            <a:p>
              <a:pPr algn="ctr" rtl="1">
                <a:lnSpc>
                  <a:spcPts val="1549"/>
                </a:lnSpc>
              </a:pPr>
              <a:r>
                <a:rPr lang="ar-SA" sz="1400" b="1" spc="-10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التلعيب </a:t>
              </a:r>
              <a:r>
                <a:rPr lang="ar-SA" sz="1400" b="1" spc="-109" dirty="0" err="1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والميتافيرس</a:t>
              </a:r>
              <a:endPara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D8C746B-0055-B8CF-7D11-CDF828E047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259" t="16596" r="16348" b="22850"/>
          <a:stretch/>
        </p:blipFill>
        <p:spPr>
          <a:xfrm>
            <a:off x="289122" y="304293"/>
            <a:ext cx="1789267" cy="1659984"/>
          </a:xfrm>
          <a:prstGeom prst="rect">
            <a:avLst/>
          </a:prstGeom>
        </p:spPr>
      </p:pic>
      <p:sp>
        <p:nvSpPr>
          <p:cNvPr id="64" name="Freeform 40">
            <a:extLst>
              <a:ext uri="{FF2B5EF4-FFF2-40B4-BE49-F238E27FC236}">
                <a16:creationId xmlns:a16="http://schemas.microsoft.com/office/drawing/2014/main" id="{2786F6B8-7BD7-13FC-8967-183D91F5805C}"/>
              </a:ext>
            </a:extLst>
          </p:cNvPr>
          <p:cNvSpPr/>
          <p:nvPr/>
        </p:nvSpPr>
        <p:spPr>
          <a:xfrm rot="10800000" flipH="1" flipV="1">
            <a:off x="12020874" y="8744994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5">
              <a:alphaModFix amt="9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algn="ctr"/>
            <a:r>
              <a:rPr lang="ar-SA" sz="1600" b="1" spc="-109" dirty="0">
                <a:latin typeface="Cairo Bold"/>
                <a:cs typeface="Cairo Bold"/>
              </a:rPr>
              <a:t>زيارة خبراء المركز</a:t>
            </a:r>
          </a:p>
          <a:p>
            <a:pPr algn="ctr"/>
            <a:r>
              <a:rPr lang="ar-SA" sz="1600" b="1" spc="-109" dirty="0">
                <a:latin typeface="Cairo Bold"/>
                <a:cs typeface="Cairo Bold"/>
              </a:rPr>
              <a:t>لشركة علم</a:t>
            </a: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id="{B028B54F-97D6-CD4D-A559-6D4506BDDED3}"/>
              </a:ext>
            </a:extLst>
          </p:cNvPr>
          <p:cNvSpPr txBox="1"/>
          <p:nvPr/>
        </p:nvSpPr>
        <p:spPr>
          <a:xfrm>
            <a:off x="13837787" y="4263565"/>
            <a:ext cx="2428861" cy="844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الاجتماع</a:t>
            </a:r>
            <a:r>
              <a:rPr lang="ar-EG" sz="1400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 </a:t>
            </a:r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الأول لمسار </a:t>
            </a:r>
            <a:endParaRPr lang="ar-EG" sz="1400" spc="-109" dirty="0">
              <a:solidFill>
                <a:srgbClr val="000000"/>
              </a:solidFill>
              <a:latin typeface="Cairo Bold"/>
              <a:ea typeface="Cairo Bold"/>
              <a:cs typeface="Cairo Bold"/>
              <a:sym typeface="Cairo Bold"/>
            </a:endParaRPr>
          </a:p>
          <a:p>
            <a:pPr algn="ctr" rtl="1"/>
            <a:r>
              <a:rPr lang="ar-EG" sz="1400" b="1" spc="-109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 الصحة </a:t>
            </a:r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والمعلوماتية </a:t>
            </a:r>
            <a:endParaRPr lang="ar-EG" sz="1400" spc="-109" dirty="0">
              <a:solidFill>
                <a:srgbClr val="000000"/>
              </a:solidFill>
              <a:latin typeface="Cairo Bold"/>
              <a:ea typeface="Cairo Bold"/>
              <a:cs typeface="Cairo Bold"/>
              <a:sym typeface="Cairo Bold"/>
            </a:endParaRPr>
          </a:p>
          <a:p>
            <a:pPr algn="ctr" rtl="1"/>
            <a:r>
              <a:rPr lang="ar-EG" sz="1400" b="1" spc="-109" dirty="0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</a:rPr>
              <a:t>الحيوية</a:t>
            </a:r>
            <a:endParaRPr lang="ar-EG" sz="1400" spc="-109" dirty="0">
              <a:solidFill>
                <a:srgbClr val="000000"/>
              </a:solidFill>
              <a:latin typeface="Cairo Bold"/>
              <a:ea typeface="Cairo Bold"/>
              <a:cs typeface="Cairo Bold"/>
            </a:endParaRPr>
          </a:p>
          <a:p>
            <a:pPr algn="ctr" rtl="1">
              <a:lnSpc>
                <a:spcPts val="1549"/>
              </a:lnSpc>
            </a:pPr>
            <a:endParaRPr lang="ar-EG" sz="1400" spc="-109">
              <a:solidFill>
                <a:srgbClr val="000000"/>
              </a:solidFill>
              <a:latin typeface="Cairo Bold"/>
              <a:ea typeface="Cairo Bold"/>
              <a:cs typeface="Cairo Bold"/>
            </a:endParaRPr>
          </a:p>
        </p:txBody>
      </p:sp>
      <p:sp>
        <p:nvSpPr>
          <p:cNvPr id="57" name="Freeform 24">
            <a:extLst>
              <a:ext uri="{FF2B5EF4-FFF2-40B4-BE49-F238E27FC236}">
                <a16:creationId xmlns:a16="http://schemas.microsoft.com/office/drawing/2014/main" id="{C6DDBD66-63DD-372D-48F6-3D6F02D4BBFF}"/>
              </a:ext>
            </a:extLst>
          </p:cNvPr>
          <p:cNvSpPr/>
          <p:nvPr/>
        </p:nvSpPr>
        <p:spPr>
          <a:xfrm rot="10800000" flipH="1" flipV="1">
            <a:off x="14003827" y="9071326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314" b="-314"/>
            </a:stretch>
          </a:blipFill>
        </p:spPr>
        <p:txBody>
          <a:bodyPr lIns="91440" tIns="45720" rIns="91440" bIns="45720" anchor="t"/>
          <a:lstStyle/>
          <a:p>
            <a:pPr algn="ctr"/>
            <a:r>
              <a:rPr lang="ar-EG" sz="1200" b="1" dirty="0">
                <a:latin typeface="Cairo Bold"/>
                <a:cs typeface="Cairo Bold"/>
              </a:rPr>
              <a:t>الاجتماع </a:t>
            </a:r>
            <a:r>
              <a:rPr lang="ar-SA" sz="1200" b="1" dirty="0">
                <a:latin typeface="Cairo Bold"/>
                <a:cs typeface="Cairo Bold"/>
              </a:rPr>
              <a:t>الثاني</a:t>
            </a:r>
            <a:r>
              <a:rPr lang="ar-EG" sz="1200" b="1" dirty="0">
                <a:latin typeface="Cairo Bold"/>
                <a:cs typeface="Cairo Bold"/>
              </a:rPr>
              <a:t> لمسار</a:t>
            </a:r>
            <a:endParaRPr lang="ar-SA" sz="1200">
              <a:latin typeface="Cairo Bold"/>
              <a:cs typeface="Cairo Bold"/>
            </a:endParaRPr>
          </a:p>
          <a:p>
            <a:r>
              <a:rPr lang="ar-SA" sz="1200" dirty="0">
                <a:latin typeface="Cairo Bold"/>
                <a:ea typeface="Calibri"/>
                <a:cs typeface="Cairo Bold"/>
              </a:rPr>
              <a:t>نظرية التعلم </a:t>
            </a:r>
            <a:r>
              <a:rPr lang="ar-SA" sz="1200" err="1">
                <a:latin typeface="Cairo Bold"/>
                <a:ea typeface="Calibri"/>
                <a:cs typeface="Cairo Bold"/>
              </a:rPr>
              <a:t>الحوسبي</a:t>
            </a:r>
            <a:endParaRPr lang="ar-SA" sz="1200">
              <a:latin typeface="Cairo Bold"/>
              <a:ea typeface="Calibri"/>
              <a:cs typeface="Cai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41382"/>
              </p:ext>
            </p:extLst>
          </p:nvPr>
        </p:nvGraphicFramePr>
        <p:xfrm>
          <a:off x="4067710" y="1872381"/>
          <a:ext cx="14051418" cy="7955964"/>
        </p:xfrm>
        <a:graphic>
          <a:graphicData uri="http://schemas.openxmlformats.org/drawingml/2006/table">
            <a:tbl>
              <a:tblPr rtl="1"/>
              <a:tblGrid>
                <a:gridCol w="203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7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404">
                <a:tc>
                  <a:txBody>
                    <a:bodyPr/>
                    <a:lstStyle/>
                    <a:p>
                      <a:pPr algn="ctr" rtl="1">
                        <a:lnSpc>
                          <a:spcPts val="1615"/>
                        </a:lnSpc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الاحد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الاثنين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الثلاثاء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الاربعاء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الخميس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32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>
                          <a:solidFill>
                            <a:srgbClr val="EDEBEB"/>
                          </a:solidFill>
                          <a:latin typeface="29LT Bukra Wide SemiBold"/>
                          <a:cs typeface="29LT Bukra Wide SemiBold"/>
                        </a:rPr>
                        <a:t>الجمعة</a:t>
                      </a:r>
                      <a:endParaRPr lang="en-US" sz="1550" dirty="0" err="1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ts val="161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1550" dirty="0">
                          <a:solidFill>
                            <a:srgbClr val="EDEBEB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السبت</a:t>
                      </a:r>
                      <a:endParaRPr lang="en-US" sz="1550" dirty="0"/>
                    </a:p>
                  </a:txBody>
                  <a:tcPr marL="0" marR="0" marT="0" marB="0" anchor="ctr">
                    <a:lnL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2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156"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 dirty="0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 dirty="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7156"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000000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01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r">
                        <a:lnSpc>
                          <a:spcPts val="121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-69">
                          <a:solidFill>
                            <a:srgbClr val="999797"/>
                          </a:solidFill>
                          <a:latin typeface="29LT Bukra Wide SemiBold"/>
                          <a:ea typeface="29LT Bukra Wide SemiBold"/>
                          <a:cs typeface="29LT Bukra Wide SemiBold"/>
                          <a:sym typeface="29LT Bukra Wide SemiBold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22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 flipV="1">
            <a:off x="100514" y="2783645"/>
            <a:ext cx="3590355" cy="9245"/>
          </a:xfrm>
          <a:prstGeom prst="line">
            <a:avLst/>
          </a:prstGeom>
          <a:ln w="38100" cap="flat">
            <a:solidFill>
              <a:srgbClr val="522A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452450" y="2987690"/>
            <a:ext cx="2950352" cy="0"/>
          </a:xfrm>
          <a:prstGeom prst="line">
            <a:avLst/>
          </a:prstGeom>
          <a:ln w="38100" cap="flat">
            <a:solidFill>
              <a:srgbClr val="1D9D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37" name="TextBox 37"/>
          <p:cNvSpPr txBox="1"/>
          <p:nvPr/>
        </p:nvSpPr>
        <p:spPr>
          <a:xfrm>
            <a:off x="7488065" y="842011"/>
            <a:ext cx="5678696" cy="57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ar-EG" sz="5099" b="1" spc="-35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شهر ديسمبر </a:t>
            </a:r>
            <a:r>
              <a:rPr lang="en-US" sz="5099" b="1" spc="-35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rPr>
              <a:t>2024</a:t>
            </a:r>
            <a:r>
              <a:rPr lang="ar-EG" sz="5099" b="1" spc="-35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 م</a:t>
            </a:r>
          </a:p>
        </p:txBody>
      </p:sp>
      <p:sp>
        <p:nvSpPr>
          <p:cNvPr id="45" name="Freeform 45"/>
          <p:cNvSpPr/>
          <p:nvPr/>
        </p:nvSpPr>
        <p:spPr>
          <a:xfrm>
            <a:off x="14718390" y="121431"/>
            <a:ext cx="3569610" cy="1293984"/>
          </a:xfrm>
          <a:custGeom>
            <a:avLst/>
            <a:gdLst/>
            <a:ahLst/>
            <a:cxnLst/>
            <a:rect l="l" t="t" r="r" b="b"/>
            <a:pathLst>
              <a:path w="3569610" h="1293984">
                <a:moveTo>
                  <a:pt x="0" y="0"/>
                </a:moveTo>
                <a:lnTo>
                  <a:pt x="3569610" y="0"/>
                </a:lnTo>
                <a:lnTo>
                  <a:pt x="3569610" y="1293983"/>
                </a:lnTo>
                <a:lnTo>
                  <a:pt x="0" y="129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571F40A5-D9ED-E165-49F7-D43121A80131}"/>
              </a:ext>
            </a:extLst>
          </p:cNvPr>
          <p:cNvSpPr txBox="1"/>
          <p:nvPr/>
        </p:nvSpPr>
        <p:spPr>
          <a:xfrm>
            <a:off x="-6675430" y="2099565"/>
            <a:ext cx="10559124" cy="47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ar-EG" sz="2200" b="1" dirty="0">
                <a:solidFill>
                  <a:schemeClr val="tx2"/>
                </a:solidFill>
                <a:latin typeface="Cairo Bold"/>
                <a:cs typeface="Cairo Bold"/>
                <a:sym typeface="Cairo Bold"/>
              </a:rPr>
              <a:t>روزنامة مركز الذكاء الاصطناعي</a:t>
            </a:r>
            <a:endParaRPr lang="ar-SA" sz="2200" dirty="0">
              <a:solidFill>
                <a:schemeClr val="tx2"/>
              </a:solidFill>
              <a:latin typeface="Cairo Bold"/>
              <a:cs typeface="Cairo Bold"/>
            </a:endParaRPr>
          </a:p>
        </p:txBody>
      </p:sp>
      <p:sp>
        <p:nvSpPr>
          <p:cNvPr id="8" name="Freeform 40">
            <a:extLst>
              <a:ext uri="{FF2B5EF4-FFF2-40B4-BE49-F238E27FC236}">
                <a16:creationId xmlns:a16="http://schemas.microsoft.com/office/drawing/2014/main" id="{34ED6D56-E9EF-5BB1-1A4E-672AE9FE3AF3}"/>
              </a:ext>
            </a:extLst>
          </p:cNvPr>
          <p:cNvSpPr/>
          <p:nvPr/>
        </p:nvSpPr>
        <p:spPr>
          <a:xfrm rot="10800000" flipH="1" flipV="1">
            <a:off x="12051521" y="5609460"/>
            <a:ext cx="1993574" cy="861169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3">
              <a:alphaModFix amt="9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ctr"/>
          <a:lstStyle/>
          <a:p>
            <a:pPr algn="ctr"/>
            <a:r>
              <a:rPr lang="ar-EG" sz="1400" b="1" dirty="0">
                <a:ea typeface="Calibri"/>
                <a:cs typeface="Cairo Bold"/>
              </a:rPr>
              <a:t>اطلاق نشرة مركز الذكاء الاصطناعي </a:t>
            </a:r>
          </a:p>
        </p:txBody>
      </p:sp>
      <p:sp>
        <p:nvSpPr>
          <p:cNvPr id="7" name="Freeform 38">
            <a:extLst>
              <a:ext uri="{FF2B5EF4-FFF2-40B4-BE49-F238E27FC236}">
                <a16:creationId xmlns:a16="http://schemas.microsoft.com/office/drawing/2014/main" id="{953DD5CA-362B-3919-CEBE-E37951B4D536}"/>
              </a:ext>
            </a:extLst>
          </p:cNvPr>
          <p:cNvSpPr/>
          <p:nvPr/>
        </p:nvSpPr>
        <p:spPr>
          <a:xfrm flipH="1" flipV="1">
            <a:off x="7949513" y="2455498"/>
            <a:ext cx="1993574" cy="660371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5">
              <a:alphaModFix amt="8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4ADB2643-5768-67F7-F31B-F41E600427DC}"/>
              </a:ext>
            </a:extLst>
          </p:cNvPr>
          <p:cNvSpPr txBox="1"/>
          <p:nvPr/>
        </p:nvSpPr>
        <p:spPr>
          <a:xfrm>
            <a:off x="7974215" y="2636923"/>
            <a:ext cx="1683345" cy="35137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r" rtl="1">
              <a:lnSpc>
                <a:spcPts val="1279"/>
              </a:lnSpc>
            </a:pPr>
            <a:r>
              <a:rPr lang="ar-EG" sz="1400" b="1" spc="-110" dirty="0">
                <a:latin typeface="Cairo Bold"/>
                <a:cs typeface="Cairo Bold"/>
              </a:rPr>
              <a:t>الاجتماع الأول لمسار </a:t>
            </a:r>
            <a:endParaRPr lang="en-US"/>
          </a:p>
          <a:p>
            <a:pPr algn="ctr" rtl="1">
              <a:lnSpc>
                <a:spcPts val="1279"/>
              </a:lnSpc>
            </a:pPr>
            <a:r>
              <a:rPr lang="ar-EG" sz="1400" b="1" spc="-110" dirty="0">
                <a:latin typeface="Cairo Bold"/>
                <a:cs typeface="Cairo Bold"/>
              </a:rPr>
              <a:t>أمن المعلومات</a:t>
            </a:r>
            <a:endParaRPr lang="ar-EG">
              <a:ea typeface="Calibri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:a16="http://schemas.microsoft.com/office/drawing/2014/main" id="{2C1EC8E4-70E8-41B5-B979-B2AA3AB01A25}"/>
              </a:ext>
            </a:extLst>
          </p:cNvPr>
          <p:cNvSpPr/>
          <p:nvPr/>
        </p:nvSpPr>
        <p:spPr>
          <a:xfrm rot="10800000" flipH="1" flipV="1">
            <a:off x="7943865" y="4287866"/>
            <a:ext cx="1993574" cy="861169"/>
          </a:xfrm>
          <a:custGeom>
            <a:avLst/>
            <a:gdLst/>
            <a:ahLst/>
            <a:cxnLst/>
            <a:rect l="l" t="t" r="r" b="b"/>
            <a:pathLst>
              <a:path w="1993574" h="660371">
                <a:moveTo>
                  <a:pt x="1993574" y="660371"/>
                </a:moveTo>
                <a:lnTo>
                  <a:pt x="0" y="660371"/>
                </a:lnTo>
                <a:lnTo>
                  <a:pt x="0" y="0"/>
                </a:lnTo>
                <a:lnTo>
                  <a:pt x="1993574" y="0"/>
                </a:lnTo>
                <a:lnTo>
                  <a:pt x="1993574" y="660371"/>
                </a:lnTo>
                <a:close/>
              </a:path>
            </a:pathLst>
          </a:custGeom>
          <a:blipFill>
            <a:blip r:embed="rId3">
              <a:alphaModFix amt="9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ctr"/>
          <a:lstStyle/>
          <a:p>
            <a:pPr algn="ctr"/>
            <a:r>
              <a:rPr lang="ar-EG" sz="1400" b="1" dirty="0">
                <a:ea typeface="Calibri"/>
                <a:cs typeface="Cairo Bold"/>
              </a:rPr>
              <a:t>تدشين الموقع الالكتروني للمركز </a:t>
            </a:r>
          </a:p>
        </p:txBody>
      </p:sp>
      <p:pic>
        <p:nvPicPr>
          <p:cNvPr id="64" name="Picture 63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B09D8B60-E2CE-25A0-D786-6C0901973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259" t="16596" r="16348" b="22850"/>
          <a:stretch/>
        </p:blipFill>
        <p:spPr>
          <a:xfrm>
            <a:off x="289122" y="304293"/>
            <a:ext cx="1789267" cy="1659984"/>
          </a:xfrm>
          <a:prstGeom prst="rect">
            <a:avLst/>
          </a:prstGeom>
        </p:spPr>
      </p:pic>
      <p:sp>
        <p:nvSpPr>
          <p:cNvPr id="66" name="Freeform 22">
            <a:extLst>
              <a:ext uri="{FF2B5EF4-FFF2-40B4-BE49-F238E27FC236}">
                <a16:creationId xmlns:a16="http://schemas.microsoft.com/office/drawing/2014/main" id="{1381A80D-C89B-76CD-6CD0-DBD69BA0F433}"/>
              </a:ext>
            </a:extLst>
          </p:cNvPr>
          <p:cNvSpPr/>
          <p:nvPr/>
        </p:nvSpPr>
        <p:spPr>
          <a:xfrm flipH="1" flipV="1">
            <a:off x="7985495" y="3118694"/>
            <a:ext cx="1934459" cy="660883"/>
          </a:xfrm>
          <a:custGeom>
            <a:avLst/>
            <a:gdLst/>
            <a:ahLst/>
            <a:cxnLst/>
            <a:rect l="l" t="t" r="r" b="b"/>
            <a:pathLst>
              <a:path w="1707574" h="565634">
                <a:moveTo>
                  <a:pt x="1707573" y="565634"/>
                </a:moveTo>
                <a:lnTo>
                  <a:pt x="0" y="565634"/>
                </a:lnTo>
                <a:lnTo>
                  <a:pt x="0" y="0"/>
                </a:lnTo>
                <a:lnTo>
                  <a:pt x="1707573" y="0"/>
                </a:lnTo>
                <a:lnTo>
                  <a:pt x="1707573" y="565634"/>
                </a:lnTo>
                <a:close/>
              </a:path>
            </a:pathLst>
          </a:custGeom>
          <a:blipFill>
            <a:blip r:embed="rId3">
              <a:alphaModFix amt="8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ar-SA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D01D0D02-E645-F611-6A4A-BF888AF865CD}"/>
              </a:ext>
            </a:extLst>
          </p:cNvPr>
          <p:cNvSpPr txBox="1"/>
          <p:nvPr/>
        </p:nvSpPr>
        <p:spPr>
          <a:xfrm>
            <a:off x="8200542" y="3270884"/>
            <a:ext cx="1477773" cy="50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320"/>
              </a:lnSpc>
              <a:defRPr/>
            </a:pPr>
            <a:r>
              <a:rPr lang="ar-EG" sz="1200" b="1" dirty="0">
                <a:solidFill>
                  <a:srgbClr val="000000"/>
                </a:solidFill>
                <a:latin typeface="Cairo Bold"/>
                <a:cs typeface="Cairo Bold"/>
                <a:sym typeface="Cairo Bold"/>
              </a:rPr>
              <a:t>زيارة المركز لمجمع الملك سلمان للغة العربية</a:t>
            </a:r>
            <a:endParaRPr lang="en-US" dirty="0"/>
          </a:p>
        </p:txBody>
      </p:sp>
      <p:grpSp>
        <p:nvGrpSpPr>
          <p:cNvPr id="55" name="Group 10">
            <a:extLst>
              <a:ext uri="{FF2B5EF4-FFF2-40B4-BE49-F238E27FC236}">
                <a16:creationId xmlns:a16="http://schemas.microsoft.com/office/drawing/2014/main" id="{AAC9C3A8-265F-4FCF-9187-9F9AAC67774D}"/>
              </a:ext>
            </a:extLst>
          </p:cNvPr>
          <p:cNvGrpSpPr/>
          <p:nvPr/>
        </p:nvGrpSpPr>
        <p:grpSpPr>
          <a:xfrm>
            <a:off x="792233" y="6556809"/>
            <a:ext cx="2848039" cy="3345604"/>
            <a:chOff x="0" y="0"/>
            <a:chExt cx="3797385" cy="4460806"/>
          </a:xfrm>
        </p:grpSpPr>
        <p:grpSp>
          <p:nvGrpSpPr>
            <p:cNvPr id="56" name="Group 11">
              <a:extLst>
                <a:ext uri="{FF2B5EF4-FFF2-40B4-BE49-F238E27FC236}">
                  <a16:creationId xmlns:a16="http://schemas.microsoft.com/office/drawing/2014/main" id="{0612C940-CB10-4DAB-BD3B-CC0825BB26D0}"/>
                </a:ext>
              </a:extLst>
            </p:cNvPr>
            <p:cNvGrpSpPr/>
            <p:nvPr/>
          </p:nvGrpSpPr>
          <p:grpSpPr>
            <a:xfrm>
              <a:off x="0" y="0"/>
              <a:ext cx="3797385" cy="4300058"/>
              <a:chOff x="0" y="0"/>
              <a:chExt cx="848828" cy="961190"/>
            </a:xfrm>
          </p:grpSpPr>
          <p:sp>
            <p:nvSpPr>
              <p:cNvPr id="84" name="Freeform 12">
                <a:extLst>
                  <a:ext uri="{FF2B5EF4-FFF2-40B4-BE49-F238E27FC236}">
                    <a16:creationId xmlns:a16="http://schemas.microsoft.com/office/drawing/2014/main" id="{4AA67917-74E0-45EE-9A71-E1145D405B77}"/>
                  </a:ext>
                </a:extLst>
              </p:cNvPr>
              <p:cNvSpPr/>
              <p:nvPr/>
            </p:nvSpPr>
            <p:spPr>
              <a:xfrm>
                <a:off x="0" y="0"/>
                <a:ext cx="848828" cy="961190"/>
              </a:xfrm>
              <a:custGeom>
                <a:avLst/>
                <a:gdLst/>
                <a:ahLst/>
                <a:cxnLst/>
                <a:rect l="l" t="t" r="r" b="b"/>
                <a:pathLst>
                  <a:path w="848828" h="961190">
                    <a:moveTo>
                      <a:pt x="0" y="0"/>
                    </a:moveTo>
                    <a:lnTo>
                      <a:pt x="848828" y="0"/>
                    </a:lnTo>
                    <a:lnTo>
                      <a:pt x="848828" y="961190"/>
                    </a:lnTo>
                    <a:lnTo>
                      <a:pt x="0" y="9611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522A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TextBox 13">
                <a:extLst>
                  <a:ext uri="{FF2B5EF4-FFF2-40B4-BE49-F238E27FC236}">
                    <a16:creationId xmlns:a16="http://schemas.microsoft.com/office/drawing/2014/main" id="{42234B57-9064-430E-8BE0-E7725DCE9F4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8828" cy="9992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C76F6B07-5CEB-4629-91C5-935EDD9BB26C}"/>
                </a:ext>
              </a:extLst>
            </p:cNvPr>
            <p:cNvGrpSpPr/>
            <p:nvPr/>
          </p:nvGrpSpPr>
          <p:grpSpPr>
            <a:xfrm>
              <a:off x="3195792" y="3297938"/>
              <a:ext cx="332755" cy="332755"/>
              <a:chOff x="0" y="0"/>
              <a:chExt cx="812800" cy="812800"/>
            </a:xfrm>
          </p:grpSpPr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EFC0BEC0-4EF9-4F4E-8CFA-B18001F1A2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TextBox 16">
                <a:extLst>
                  <a:ext uri="{FF2B5EF4-FFF2-40B4-BE49-F238E27FC236}">
                    <a16:creationId xmlns:a16="http://schemas.microsoft.com/office/drawing/2014/main" id="{65206463-DA16-4ED3-AD88-3F822A7914A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59" name="Group 17">
              <a:extLst>
                <a:ext uri="{FF2B5EF4-FFF2-40B4-BE49-F238E27FC236}">
                  <a16:creationId xmlns:a16="http://schemas.microsoft.com/office/drawing/2014/main" id="{5594274C-E25A-4E27-A04D-106084C0893A}"/>
                </a:ext>
              </a:extLst>
            </p:cNvPr>
            <p:cNvGrpSpPr/>
            <p:nvPr/>
          </p:nvGrpSpPr>
          <p:grpSpPr>
            <a:xfrm>
              <a:off x="3195792" y="2784888"/>
              <a:ext cx="332755" cy="332755"/>
              <a:chOff x="0" y="0"/>
              <a:chExt cx="812800" cy="812800"/>
            </a:xfrm>
          </p:grpSpPr>
          <p:sp>
            <p:nvSpPr>
              <p:cNvPr id="80" name="Freeform 18">
                <a:extLst>
                  <a:ext uri="{FF2B5EF4-FFF2-40B4-BE49-F238E27FC236}">
                    <a16:creationId xmlns:a16="http://schemas.microsoft.com/office/drawing/2014/main" id="{31634411-7722-4532-8850-0A73977B78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5D5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TextBox 19">
                <a:extLst>
                  <a:ext uri="{FF2B5EF4-FFF2-40B4-BE49-F238E27FC236}">
                    <a16:creationId xmlns:a16="http://schemas.microsoft.com/office/drawing/2014/main" id="{53822CE4-A8B7-4249-BC0B-A428E738A0B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60" name="Group 20">
              <a:extLst>
                <a:ext uri="{FF2B5EF4-FFF2-40B4-BE49-F238E27FC236}">
                  <a16:creationId xmlns:a16="http://schemas.microsoft.com/office/drawing/2014/main" id="{981494EB-B88C-44AF-9A91-7F64DA841DF7}"/>
                </a:ext>
              </a:extLst>
            </p:cNvPr>
            <p:cNvGrpSpPr/>
            <p:nvPr/>
          </p:nvGrpSpPr>
          <p:grpSpPr>
            <a:xfrm>
              <a:off x="3195792" y="2271838"/>
              <a:ext cx="332755" cy="332755"/>
              <a:chOff x="0" y="0"/>
              <a:chExt cx="812800" cy="812800"/>
            </a:xfrm>
          </p:grpSpPr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BD761337-42D4-4114-8C5A-760A9C7615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6182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03144D9C-4B61-47C4-A452-2345A85E8BF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61" name="Group 23">
              <a:extLst>
                <a:ext uri="{FF2B5EF4-FFF2-40B4-BE49-F238E27FC236}">
                  <a16:creationId xmlns:a16="http://schemas.microsoft.com/office/drawing/2014/main" id="{F9F7A555-2DC3-42ED-9408-66A5ABB7E804}"/>
                </a:ext>
              </a:extLst>
            </p:cNvPr>
            <p:cNvGrpSpPr/>
            <p:nvPr/>
          </p:nvGrpSpPr>
          <p:grpSpPr>
            <a:xfrm>
              <a:off x="3195792" y="1815632"/>
              <a:ext cx="332755" cy="332755"/>
              <a:chOff x="0" y="0"/>
              <a:chExt cx="812800" cy="812800"/>
            </a:xfrm>
          </p:grpSpPr>
          <p:sp>
            <p:nvSpPr>
              <p:cNvPr id="76" name="Freeform 24">
                <a:extLst>
                  <a:ext uri="{FF2B5EF4-FFF2-40B4-BE49-F238E27FC236}">
                    <a16:creationId xmlns:a16="http://schemas.microsoft.com/office/drawing/2014/main" id="{320DB3D7-EAF6-4260-914D-344E97C8082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C70A5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Box 25">
                <a:extLst>
                  <a:ext uri="{FF2B5EF4-FFF2-40B4-BE49-F238E27FC236}">
                    <a16:creationId xmlns:a16="http://schemas.microsoft.com/office/drawing/2014/main" id="{648C637D-C9EF-4606-A7D2-3CDC12315F8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63" name="Group 26">
              <a:extLst>
                <a:ext uri="{FF2B5EF4-FFF2-40B4-BE49-F238E27FC236}">
                  <a16:creationId xmlns:a16="http://schemas.microsoft.com/office/drawing/2014/main" id="{802E9DE1-EAB8-40E5-8935-B4A00497DBE4}"/>
                </a:ext>
              </a:extLst>
            </p:cNvPr>
            <p:cNvGrpSpPr/>
            <p:nvPr/>
          </p:nvGrpSpPr>
          <p:grpSpPr>
            <a:xfrm>
              <a:off x="3195792" y="1359426"/>
              <a:ext cx="332755" cy="332755"/>
              <a:chOff x="0" y="0"/>
              <a:chExt cx="812800" cy="812800"/>
            </a:xfrm>
          </p:grpSpPr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4CC83B28-4CF8-48CD-8DDD-5B3C92D3885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75C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Box 28">
                <a:extLst>
                  <a:ext uri="{FF2B5EF4-FFF2-40B4-BE49-F238E27FC236}">
                    <a16:creationId xmlns:a16="http://schemas.microsoft.com/office/drawing/2014/main" id="{DB098BCD-4996-43E6-9BF5-0C5EF19AF37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65" name="Group 29">
              <a:extLst>
                <a:ext uri="{FF2B5EF4-FFF2-40B4-BE49-F238E27FC236}">
                  <a16:creationId xmlns:a16="http://schemas.microsoft.com/office/drawing/2014/main" id="{DA1B1B05-0654-4ABF-AEAC-72834B53C4EE}"/>
                </a:ext>
              </a:extLst>
            </p:cNvPr>
            <p:cNvGrpSpPr/>
            <p:nvPr/>
          </p:nvGrpSpPr>
          <p:grpSpPr>
            <a:xfrm>
              <a:off x="3195792" y="880774"/>
              <a:ext cx="332755" cy="332755"/>
              <a:chOff x="0" y="0"/>
              <a:chExt cx="812800" cy="812800"/>
            </a:xfrm>
          </p:grpSpPr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B78236E-62B7-4B3C-AF0C-CBB2D4099C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B499D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" name="TextBox 31">
                <a:extLst>
                  <a:ext uri="{FF2B5EF4-FFF2-40B4-BE49-F238E27FC236}">
                    <a16:creationId xmlns:a16="http://schemas.microsoft.com/office/drawing/2014/main" id="{8ECD42BA-4A6B-4611-808F-9A9E0ED87BD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grpSp>
          <p:nvGrpSpPr>
            <p:cNvPr id="67" name="Group 32">
              <a:extLst>
                <a:ext uri="{FF2B5EF4-FFF2-40B4-BE49-F238E27FC236}">
                  <a16:creationId xmlns:a16="http://schemas.microsoft.com/office/drawing/2014/main" id="{5186AFF2-D011-4FA4-A740-03BB4632826F}"/>
                </a:ext>
              </a:extLst>
            </p:cNvPr>
            <p:cNvGrpSpPr/>
            <p:nvPr/>
          </p:nvGrpSpPr>
          <p:grpSpPr>
            <a:xfrm>
              <a:off x="3195792" y="357231"/>
              <a:ext cx="332755" cy="332755"/>
              <a:chOff x="0" y="0"/>
              <a:chExt cx="812800" cy="812800"/>
            </a:xfrm>
          </p:grpSpPr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B357D57C-EBC5-42C8-82B6-336116FC797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C3B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TextBox 34">
                <a:extLst>
                  <a:ext uri="{FF2B5EF4-FFF2-40B4-BE49-F238E27FC236}">
                    <a16:creationId xmlns:a16="http://schemas.microsoft.com/office/drawing/2014/main" id="{2E0529B9-B191-4F41-A2D1-672A53A9C0D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7"/>
                  </a:lnSpc>
                </a:pPr>
                <a:endParaRPr/>
              </a:p>
            </p:txBody>
          </p:sp>
        </p:grpSp>
        <p:sp>
          <p:nvSpPr>
            <p:cNvPr id="69" name="TextBox 35">
              <a:extLst>
                <a:ext uri="{FF2B5EF4-FFF2-40B4-BE49-F238E27FC236}">
                  <a16:creationId xmlns:a16="http://schemas.microsoft.com/office/drawing/2014/main" id="{27C2D36E-3CB5-48FC-996F-4E119003D9A3}"/>
                </a:ext>
              </a:extLst>
            </p:cNvPr>
            <p:cNvSpPr txBox="1"/>
            <p:nvPr/>
          </p:nvSpPr>
          <p:spPr>
            <a:xfrm>
              <a:off x="0" y="254952"/>
              <a:ext cx="3059530" cy="4205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التلعيب و</a:t>
              </a:r>
              <a:r>
                <a:rPr lang="ar-SA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الميتافيرس</a:t>
              </a: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أمن المعلومات </a:t>
              </a:r>
            </a:p>
            <a:p>
              <a:pPr algn="r" rtl="1">
                <a:lnSpc>
                  <a:spcPts val="2359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الصحة والمعلوماتية الحيوية </a:t>
              </a:r>
            </a:p>
            <a:p>
              <a:pPr algn="r" rtl="1">
                <a:lnSpc>
                  <a:spcPts val="3008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نظرية التعلم </a:t>
              </a:r>
              <a:r>
                <a:rPr lang="ar-EG" sz="1325" b="1" spc="-91" dirty="0" err="1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الحوسبي</a:t>
              </a:r>
              <a:endParaRPr lang="ar-EG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  <a:rtl/>
              </a:endParaRPr>
            </a:p>
            <a:p>
              <a:pPr algn="r" rtl="1">
                <a:lnSpc>
                  <a:spcPts val="2624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انترنت الأشياء </a:t>
              </a:r>
            </a:p>
            <a:p>
              <a:pPr algn="r" rtl="1">
                <a:lnSpc>
                  <a:spcPts val="3313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رؤية الحاسب</a:t>
              </a:r>
            </a:p>
            <a:p>
              <a:pPr algn="r">
                <a:lnSpc>
                  <a:spcPts val="2372"/>
                </a:lnSpc>
              </a:pPr>
              <a:r>
                <a:rPr lang="ar-EG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  <a:rtl/>
                </a:rPr>
                <a:t>مسار الذكاء الاصطناعي التوليدي ومعالجة اللغات الطبيعية</a:t>
              </a:r>
              <a:r>
                <a:rPr lang="en-US" sz="1325" b="1" spc="-91" dirty="0">
                  <a:solidFill>
                    <a:srgbClr val="3D3B3B"/>
                  </a:solidFill>
                  <a:latin typeface="Cairo Bold"/>
                  <a:ea typeface="Cairo Bold"/>
                  <a:cs typeface="Cairo Bold"/>
                  <a:sym typeface="Cairo Bold"/>
                </a:rPr>
                <a:t> </a:t>
              </a:r>
            </a:p>
            <a:p>
              <a:pPr algn="l" rtl="1">
                <a:lnSpc>
                  <a:spcPts val="2372"/>
                </a:lnSpc>
              </a:pPr>
              <a:endParaRPr lang="en-US" sz="1325" b="1" spc="-91" dirty="0">
                <a:solidFill>
                  <a:srgbClr val="3D3B3B"/>
                </a:solidFill>
                <a:latin typeface="Cairo Bold"/>
                <a:ea typeface="Cairo Bold"/>
                <a:cs typeface="Cairo Bold"/>
                <a:sym typeface="Cairo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12EECE-8522-456C-9D99-F7EEF64AD3F1}"/>
</file>

<file path=customXml/itemProps2.xml><?xml version="1.0" encoding="utf-8"?>
<ds:datastoreItem xmlns:ds="http://schemas.openxmlformats.org/officeDocument/2006/customXml" ds:itemID="{F502A06F-076A-4F81-916A-41341B8C11FB}"/>
</file>

<file path=customXml/itemProps3.xml><?xml version="1.0" encoding="utf-8"?>
<ds:datastoreItem xmlns:ds="http://schemas.openxmlformats.org/officeDocument/2006/customXml" ds:itemID="{079F2DA3-69B6-4B89-B978-36A2807A94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Custom</PresentationFormat>
  <Paragraphs>247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29LT Bukra Wide SemiBold</vt:lpstr>
      <vt:lpstr>Cairo</vt:lpstr>
      <vt:lpstr>Cairo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Center Calendar </dc:title>
  <cp:lastModifiedBy>Fatima N.</cp:lastModifiedBy>
  <cp:revision>60</cp:revision>
  <dcterms:created xsi:type="dcterms:W3CDTF">2006-08-16T00:00:00Z</dcterms:created>
  <dcterms:modified xsi:type="dcterms:W3CDTF">2024-12-08T09:14:52Z</dcterms:modified>
  <dc:identifier>DAGVYWqMSJc</dc:identifier>
</cp:coreProperties>
</file>